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Arial" charset="1" panose="020B0502020202020204"/>
      <p:regular r:id="rId36"/>
    </p:embeddedFont>
    <p:embeddedFont>
      <p:font typeface="Arial Bold" charset="1" panose="020B0802020202020204"/>
      <p:regular r:id="rId37"/>
    </p:embeddedFont>
    <p:embeddedFont>
      <p:font typeface="Daydream" charset="1" panose="00000000000000000000"/>
      <p:regular r:id="rId38"/>
    </p:embeddedFont>
    <p:embeddedFont>
      <p:font typeface="Old Standard Bold" charset="1" panose="02040503050505020303"/>
      <p:regular r:id="rId39"/>
    </p:embeddedFont>
    <p:embeddedFont>
      <p:font typeface="Questrial" charset="1" panose="02000000000000000000"/>
      <p:regular r:id="rId40"/>
    </p:embeddedFont>
    <p:embeddedFont>
      <p:font typeface="Arial Bold Italics" charset="1" panose="020B0802020202090204"/>
      <p:regular r:id="rId41"/>
    </p:embeddedFont>
    <p:embeddedFont>
      <p:font typeface="Arial Italics" charset="1" panose="020B0502020202090204"/>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png" Type="http://schemas.openxmlformats.org/officeDocument/2006/relationships/image"/><Relationship Id="rId14" Target="../media/image33.png" Type="http://schemas.openxmlformats.org/officeDocument/2006/relationships/image"/><Relationship Id="rId15" Target="../media/image34.svg" Type="http://schemas.openxmlformats.org/officeDocument/2006/relationships/image"/><Relationship Id="rId16" Target="../media/image35.png" Type="http://schemas.openxmlformats.org/officeDocument/2006/relationships/image"/><Relationship Id="rId17" Target="../media/image36.svg" Type="http://schemas.openxmlformats.org/officeDocument/2006/relationships/image"/><Relationship Id="rId18" Target="https://twitter.com/MsEJenkinson" TargetMode="External" Type="http://schemas.openxmlformats.org/officeDocument/2006/relationships/hyperlink"/><Relationship Id="rId19" Target="https://twitter.com/Gregg_ONeill" TargetMode="External" Type="http://schemas.openxmlformats.org/officeDocument/2006/relationships/hyperlink"/><Relationship Id="rId2" Target="../media/image4.png" Type="http://schemas.openxmlformats.org/officeDocument/2006/relationships/image"/><Relationship Id="rId20" Target="https://educate.ie/" TargetMode="External" Type="http://schemas.openxmlformats.org/officeDocument/2006/relationships/hyperlink"/><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11" Target="../media/image41.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301557" cy="10287000"/>
          </a:xfrm>
          <a:custGeom>
            <a:avLst/>
            <a:gdLst/>
            <a:ahLst/>
            <a:cxnLst/>
            <a:rect r="r" b="b" t="t" l="l"/>
            <a:pathLst>
              <a:path h="10287000" w="18301557">
                <a:moveTo>
                  <a:pt x="0" y="0"/>
                </a:moveTo>
                <a:lnTo>
                  <a:pt x="18301557" y="0"/>
                </a:lnTo>
                <a:lnTo>
                  <a:pt x="18301557" y="10287000"/>
                </a:lnTo>
                <a:lnTo>
                  <a:pt x="0" y="1028700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66365"/>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IRELAND IN THE 1800S</a:t>
            </a:r>
          </a:p>
        </p:txBody>
      </p:sp>
      <p:sp>
        <p:nvSpPr>
          <p:cNvPr name="TextBox 9" id="9"/>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ireland in the 1800s</a:t>
            </a:r>
          </a:p>
        </p:txBody>
      </p:sp>
      <p:sp>
        <p:nvSpPr>
          <p:cNvPr name="TextBox 10" id="10"/>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15</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1801-1847</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400880" y="0"/>
            <a:ext cx="15486240" cy="9725311"/>
          </a:xfrm>
          <a:custGeom>
            <a:avLst/>
            <a:gdLst/>
            <a:ahLst/>
            <a:cxnLst/>
            <a:rect r="r" b="b" t="t" l="l"/>
            <a:pathLst>
              <a:path h="9725311" w="15486240">
                <a:moveTo>
                  <a:pt x="0" y="0"/>
                </a:moveTo>
                <a:lnTo>
                  <a:pt x="15486240" y="0"/>
                </a:lnTo>
                <a:lnTo>
                  <a:pt x="1548624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169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By how much did Ireland’s population grow between 1801 and 1841?</a:t>
            </a:r>
          </a:p>
          <a:p>
            <a:pPr algn="l" marL="539749" indent="-269875" lvl="1">
              <a:lnSpc>
                <a:spcPts val="3499"/>
              </a:lnSpc>
              <a:buAutoNum type="arabicPeriod" startAt="1"/>
            </a:pPr>
            <a:r>
              <a:rPr lang="en-US" sz="2499">
                <a:solidFill>
                  <a:srgbClr val="0DA33B"/>
                </a:solidFill>
                <a:latin typeface="Arial"/>
              </a:rPr>
              <a:t>How were Belfast and Dublin different from the rest of the island?</a:t>
            </a:r>
          </a:p>
          <a:p>
            <a:pPr algn="l" marL="539749" indent="-269875" lvl="1">
              <a:lnSpc>
                <a:spcPts val="3499"/>
              </a:lnSpc>
              <a:buAutoNum type="arabicPeriod" startAt="1"/>
            </a:pPr>
            <a:r>
              <a:rPr lang="en-US" sz="2499">
                <a:solidFill>
                  <a:srgbClr val="0DA33B"/>
                </a:solidFill>
                <a:latin typeface="Arial"/>
              </a:rPr>
              <a:t>Name two examples of industries that were strong in Ireland in the 1800s.</a:t>
            </a:r>
          </a:p>
          <a:p>
            <a:pPr algn="l" marL="539749" indent="-269875" lvl="1">
              <a:lnSpc>
                <a:spcPts val="3499"/>
              </a:lnSpc>
              <a:buAutoNum type="arabicPeriod" startAt="1"/>
            </a:pPr>
            <a:r>
              <a:rPr lang="en-US" sz="2499">
                <a:solidFill>
                  <a:srgbClr val="0DA33B"/>
                </a:solidFill>
                <a:latin typeface="Arial"/>
              </a:rPr>
              <a:t>How did this overcrowding affect people’s lives? What problems did they face?</a:t>
            </a:r>
          </a:p>
          <a:p>
            <a:pPr algn="l" marL="539749" indent="-269875" lvl="1">
              <a:lnSpc>
                <a:spcPts val="3499"/>
              </a:lnSpc>
              <a:buAutoNum type="arabicPeriod" startAt="1"/>
            </a:pPr>
            <a:r>
              <a:rPr lang="en-US" sz="2499">
                <a:solidFill>
                  <a:srgbClr val="0DA33B"/>
                </a:solidFill>
                <a:latin typeface="Arial"/>
              </a:rPr>
              <a:t>Give two reasons why Ireland's population doubled in under a century.</a:t>
            </a:r>
          </a:p>
          <a:p>
            <a:pPr algn="l" marL="539749" indent="-269875" lvl="1">
              <a:lnSpc>
                <a:spcPts val="3499"/>
              </a:lnSpc>
              <a:buAutoNum type="arabicPeriod" startAt="1"/>
            </a:pPr>
            <a:r>
              <a:rPr lang="en-US" sz="2499">
                <a:solidFill>
                  <a:srgbClr val="0DA33B"/>
                </a:solidFill>
                <a:latin typeface="Arial"/>
              </a:rPr>
              <a:t>What was the difference between a large farmer and a small farmer?</a:t>
            </a:r>
          </a:p>
          <a:p>
            <a:pPr algn="l" marL="539749" indent="-269875" lvl="1">
              <a:lnSpc>
                <a:spcPts val="3499"/>
              </a:lnSpc>
              <a:buAutoNum type="arabicPeriod" startAt="1"/>
            </a:pPr>
            <a:r>
              <a:rPr lang="en-US" sz="2499">
                <a:solidFill>
                  <a:srgbClr val="0DA33B"/>
                </a:solidFill>
                <a:latin typeface="Arial"/>
              </a:rPr>
              <a:t>What was a cottier?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sz="7500" spc="337">
                <a:solidFill>
                  <a:srgbClr val="0DA33B"/>
                </a:solidFill>
                <a:latin typeface="Arial Bold"/>
              </a:rPr>
              <a:t>15.1: LIFE IN IRELAND IN THE 1800S</a:t>
            </a:r>
          </a:p>
        </p:txBody>
      </p:sp>
      <p:sp>
        <p:nvSpPr>
          <p:cNvPr name="TextBox 8" id="8"/>
          <p:cNvSpPr txBox="true"/>
          <p:nvPr/>
        </p:nvSpPr>
        <p:spPr>
          <a:xfrm rot="0">
            <a:off x="201698" y="3853172"/>
            <a:ext cx="17884604" cy="1114426"/>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rPr>
              <a:t>15.2: politics in 1800s ireland</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15</a:t>
            </a:r>
          </a:p>
        </p:txBody>
      </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1801-1847</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government of Ireland</a:t>
            </a:r>
          </a:p>
        </p:txBody>
      </p:sp>
      <p:sp>
        <p:nvSpPr>
          <p:cNvPr name="TextBox 8" id="8"/>
          <p:cNvSpPr txBox="true"/>
          <p:nvPr/>
        </p:nvSpPr>
        <p:spPr>
          <a:xfrm rot="0">
            <a:off x="1028700" y="2120899"/>
            <a:ext cx="8115300"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Act of Union (1801) removed the Irish Parliament from Dublin. </a:t>
            </a:r>
            <a:r>
              <a:rPr lang="en-US" sz="3000">
                <a:solidFill>
                  <a:srgbClr val="000000"/>
                </a:solidFill>
                <a:latin typeface="Arial"/>
              </a:rPr>
              <a:t>100 Irish MPs would now sit in the </a:t>
            </a:r>
            <a:r>
              <a:rPr lang="en-US" sz="3000">
                <a:solidFill>
                  <a:srgbClr val="000000"/>
                </a:solidFill>
                <a:latin typeface="Arial Bold"/>
              </a:rPr>
              <a:t>House of Commons in Westminster</a:t>
            </a:r>
            <a:r>
              <a:rPr lang="en-US" sz="3000">
                <a:solidFill>
                  <a:srgbClr val="000000"/>
                </a:solidFill>
                <a:latin typeface="Arial"/>
              </a:rPr>
              <a:t> while 32 </a:t>
            </a:r>
            <a:r>
              <a:rPr lang="en-US" sz="3000">
                <a:solidFill>
                  <a:srgbClr val="000000"/>
                </a:solidFill>
                <a:latin typeface="Arial Bold"/>
              </a:rPr>
              <a:t>Lords</a:t>
            </a:r>
            <a:r>
              <a:rPr lang="en-US" sz="3000">
                <a:solidFill>
                  <a:srgbClr val="000000"/>
                </a:solidFill>
                <a:latin typeface="Arial"/>
              </a:rPr>
              <a:t> would sit in the </a:t>
            </a:r>
            <a:r>
              <a:rPr lang="en-US" sz="3000">
                <a:solidFill>
                  <a:srgbClr val="000000"/>
                </a:solidFill>
                <a:latin typeface="Arial Bold"/>
              </a:rPr>
              <a:t>House of Lords</a:t>
            </a:r>
            <a:r>
              <a:rPr lang="en-US" sz="3000">
                <a:solidFill>
                  <a:srgbClr val="000000"/>
                </a:solidFill>
                <a:latin typeface="Arial"/>
              </a:rPr>
              <a:t>. Laws passed in London applied to the islands of Great Britain and Ireland.</a:t>
            </a:r>
          </a:p>
          <a:p>
            <a:pPr algn="just">
              <a:lnSpc>
                <a:spcPts val="4200"/>
              </a:lnSpc>
            </a:pPr>
            <a:r>
              <a:rPr lang="en-US" sz="3000">
                <a:solidFill>
                  <a:srgbClr val="000000"/>
                </a:solidFill>
                <a:latin typeface="Arial"/>
              </a:rPr>
              <a:t>The government of Ireland was based in Dublin Castle. The head of the Irish government was the </a:t>
            </a:r>
            <a:r>
              <a:rPr lang="en-US" sz="3000">
                <a:solidFill>
                  <a:srgbClr val="000000"/>
                </a:solidFill>
                <a:latin typeface="Arial Bold"/>
              </a:rPr>
              <a:t>Chief Secretary</a:t>
            </a:r>
            <a:r>
              <a:rPr lang="en-US" sz="3000">
                <a:solidFill>
                  <a:srgbClr val="000000"/>
                </a:solidFill>
                <a:latin typeface="Arial"/>
              </a:rPr>
              <a:t> who spent most of his time in London. The British monarchy (King or Queen) was represented by the </a:t>
            </a:r>
            <a:r>
              <a:rPr lang="en-US" sz="3000">
                <a:solidFill>
                  <a:srgbClr val="000000"/>
                </a:solidFill>
                <a:latin typeface="Arial Bold"/>
              </a:rPr>
              <a:t>Lord Lieutenant.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grpSp>
        <p:nvGrpSpPr>
          <p:cNvPr name="Group 14" id="14"/>
          <p:cNvGrpSpPr/>
          <p:nvPr/>
        </p:nvGrpSpPr>
        <p:grpSpPr>
          <a:xfrm rot="0">
            <a:off x="9496309" y="2244724"/>
            <a:ext cx="7142346" cy="5779231"/>
            <a:chOff x="0" y="0"/>
            <a:chExt cx="9523128" cy="7705642"/>
          </a:xfrm>
        </p:grpSpPr>
        <p:sp>
          <p:nvSpPr>
            <p:cNvPr name="Freeform 15" id="15"/>
            <p:cNvSpPr/>
            <p:nvPr/>
          </p:nvSpPr>
          <p:spPr>
            <a:xfrm flipH="false" flipV="false" rot="0">
              <a:off x="3198423" y="5627011"/>
              <a:ext cx="3125761" cy="2078631"/>
            </a:xfrm>
            <a:custGeom>
              <a:avLst/>
              <a:gdLst/>
              <a:ahLst/>
              <a:cxnLst/>
              <a:rect r="r" b="b" t="t" l="l"/>
              <a:pathLst>
                <a:path h="2078631" w="3125761">
                  <a:moveTo>
                    <a:pt x="0" y="0"/>
                  </a:moveTo>
                  <a:lnTo>
                    <a:pt x="3125761" y="0"/>
                  </a:lnTo>
                  <a:lnTo>
                    <a:pt x="3125761" y="2078631"/>
                  </a:lnTo>
                  <a:lnTo>
                    <a:pt x="0" y="20786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3405" y="0"/>
              <a:ext cx="3125761" cy="1930157"/>
            </a:xfrm>
            <a:custGeom>
              <a:avLst/>
              <a:gdLst/>
              <a:ahLst/>
              <a:cxnLst/>
              <a:rect r="r" b="b" t="t" l="l"/>
              <a:pathLst>
                <a:path h="1930157" w="3125761">
                  <a:moveTo>
                    <a:pt x="0" y="0"/>
                  </a:moveTo>
                  <a:lnTo>
                    <a:pt x="3125761" y="0"/>
                  </a:lnTo>
                  <a:lnTo>
                    <a:pt x="3125761" y="1930157"/>
                  </a:lnTo>
                  <a:lnTo>
                    <a:pt x="0" y="19301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6397367" y="0"/>
              <a:ext cx="3125761" cy="1875457"/>
            </a:xfrm>
            <a:custGeom>
              <a:avLst/>
              <a:gdLst/>
              <a:ahLst/>
              <a:cxnLst/>
              <a:rect r="r" b="b" t="t" l="l"/>
              <a:pathLst>
                <a:path h="1875457" w="3125761">
                  <a:moveTo>
                    <a:pt x="0" y="0"/>
                  </a:moveTo>
                  <a:lnTo>
                    <a:pt x="3125761" y="0"/>
                  </a:lnTo>
                  <a:lnTo>
                    <a:pt x="3125761" y="1875457"/>
                  </a:lnTo>
                  <a:lnTo>
                    <a:pt x="0" y="18754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6000">
              <a:off x="-1809" y="2801797"/>
              <a:ext cx="3129380" cy="2081400"/>
            </a:xfrm>
            <a:custGeom>
              <a:avLst/>
              <a:gdLst/>
              <a:ahLst/>
              <a:cxnLst/>
              <a:rect r="r" b="b" t="t" l="l"/>
              <a:pathLst>
                <a:path h="2081400" w="3129380">
                  <a:moveTo>
                    <a:pt x="0" y="5456"/>
                  </a:moveTo>
                  <a:lnTo>
                    <a:pt x="3125756" y="0"/>
                  </a:lnTo>
                  <a:lnTo>
                    <a:pt x="3129379" y="2075944"/>
                  </a:lnTo>
                  <a:lnTo>
                    <a:pt x="3623" y="2081400"/>
                  </a:lnTo>
                  <a:lnTo>
                    <a:pt x="0" y="5456"/>
                  </a:lnTo>
                  <a:close/>
                </a:path>
              </a:pathLst>
            </a:custGeom>
            <a:blipFill>
              <a:blip r:embed="rId12"/>
              <a:stretch>
                <a:fillRect l="-2087" t="-2971" r="-2177" b="-4193"/>
              </a:stretch>
            </a:blipFill>
          </p:spPr>
        </p:sp>
        <p:sp>
          <p:nvSpPr>
            <p:cNvPr name="Freeform 19" id="19"/>
            <p:cNvSpPr/>
            <p:nvPr/>
          </p:nvSpPr>
          <p:spPr>
            <a:xfrm flipH="false" flipV="false" rot="0">
              <a:off x="6396845" y="2904612"/>
              <a:ext cx="3126282" cy="1875769"/>
            </a:xfrm>
            <a:custGeom>
              <a:avLst/>
              <a:gdLst/>
              <a:ahLst/>
              <a:cxnLst/>
              <a:rect r="r" b="b" t="t" l="l"/>
              <a:pathLst>
                <a:path h="1875769" w="3126282">
                  <a:moveTo>
                    <a:pt x="0" y="0"/>
                  </a:moveTo>
                  <a:lnTo>
                    <a:pt x="3126283" y="0"/>
                  </a:lnTo>
                  <a:lnTo>
                    <a:pt x="3126283" y="1875770"/>
                  </a:lnTo>
                  <a:lnTo>
                    <a:pt x="0" y="1875770"/>
                  </a:lnTo>
                  <a:lnTo>
                    <a:pt x="0" y="0"/>
                  </a:lnTo>
                  <a:close/>
                </a:path>
              </a:pathLst>
            </a:custGeom>
            <a:blipFill>
              <a:blip r:embed="rId13"/>
              <a:stretch>
                <a:fillRect l="0" t="0" r="0" b="0"/>
              </a:stretch>
            </a:blipFill>
          </p:spPr>
        </p:sp>
        <p:sp>
          <p:nvSpPr>
            <p:cNvPr name="Freeform 20" id="20"/>
            <p:cNvSpPr/>
            <p:nvPr/>
          </p:nvSpPr>
          <p:spPr>
            <a:xfrm flipH="false" flipV="false" rot="0">
              <a:off x="4369280" y="571093"/>
              <a:ext cx="787972" cy="787972"/>
            </a:xfrm>
            <a:custGeom>
              <a:avLst/>
              <a:gdLst/>
              <a:ahLst/>
              <a:cxnLst/>
              <a:rect r="r" b="b" t="t" l="l"/>
              <a:pathLst>
                <a:path h="787972" w="787972">
                  <a:moveTo>
                    <a:pt x="0" y="0"/>
                  </a:moveTo>
                  <a:lnTo>
                    <a:pt x="787972" y="0"/>
                  </a:lnTo>
                  <a:lnTo>
                    <a:pt x="787972" y="787972"/>
                  </a:lnTo>
                  <a:lnTo>
                    <a:pt x="0" y="78797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1" id="21"/>
            <p:cNvSpPr/>
            <p:nvPr/>
          </p:nvSpPr>
          <p:spPr>
            <a:xfrm flipH="false" flipV="false" rot="0">
              <a:off x="4367317" y="3448511"/>
              <a:ext cx="787972" cy="787972"/>
            </a:xfrm>
            <a:custGeom>
              <a:avLst/>
              <a:gdLst/>
              <a:ahLst/>
              <a:cxnLst/>
              <a:rect r="r" b="b" t="t" l="l"/>
              <a:pathLst>
                <a:path h="787972" w="787972">
                  <a:moveTo>
                    <a:pt x="0" y="0"/>
                  </a:moveTo>
                  <a:lnTo>
                    <a:pt x="787972" y="0"/>
                  </a:lnTo>
                  <a:lnTo>
                    <a:pt x="787972" y="787972"/>
                  </a:lnTo>
                  <a:lnTo>
                    <a:pt x="0" y="78797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5400000">
              <a:off x="4190827" y="1802307"/>
              <a:ext cx="1142536" cy="588406"/>
            </a:xfrm>
            <a:custGeom>
              <a:avLst/>
              <a:gdLst/>
              <a:ahLst/>
              <a:cxnLst/>
              <a:rect r="r" b="b" t="t" l="l"/>
              <a:pathLst>
                <a:path h="588406" w="1142536">
                  <a:moveTo>
                    <a:pt x="0" y="0"/>
                  </a:moveTo>
                  <a:lnTo>
                    <a:pt x="1142537" y="0"/>
                  </a:lnTo>
                  <a:lnTo>
                    <a:pt x="1142537" y="588406"/>
                  </a:lnTo>
                  <a:lnTo>
                    <a:pt x="0" y="58840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3" id="23"/>
            <p:cNvSpPr/>
            <p:nvPr/>
          </p:nvSpPr>
          <p:spPr>
            <a:xfrm flipH="false" flipV="false" rot="5400000">
              <a:off x="4190035" y="4657855"/>
              <a:ext cx="1142536" cy="588406"/>
            </a:xfrm>
            <a:custGeom>
              <a:avLst/>
              <a:gdLst/>
              <a:ahLst/>
              <a:cxnLst/>
              <a:rect r="r" b="b" t="t" l="l"/>
              <a:pathLst>
                <a:path h="588406" w="1142536">
                  <a:moveTo>
                    <a:pt x="0" y="0"/>
                  </a:moveTo>
                  <a:lnTo>
                    <a:pt x="1142536" y="0"/>
                  </a:lnTo>
                  <a:lnTo>
                    <a:pt x="1142536" y="588407"/>
                  </a:lnTo>
                  <a:lnTo>
                    <a:pt x="0" y="58840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4" id="24"/>
            <p:cNvSpPr txBox="true"/>
            <p:nvPr/>
          </p:nvSpPr>
          <p:spPr>
            <a:xfrm rot="0">
              <a:off x="689866" y="2020310"/>
              <a:ext cx="1752839" cy="478384"/>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England</a:t>
              </a:r>
            </a:p>
          </p:txBody>
        </p:sp>
        <p:sp>
          <p:nvSpPr>
            <p:cNvPr name="TextBox 25" id="25"/>
            <p:cNvSpPr txBox="true"/>
            <p:nvPr/>
          </p:nvSpPr>
          <p:spPr>
            <a:xfrm rot="0">
              <a:off x="7083687" y="2112743"/>
              <a:ext cx="1752600" cy="478384"/>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Scotland</a:t>
              </a:r>
            </a:p>
          </p:txBody>
        </p:sp>
        <p:sp>
          <p:nvSpPr>
            <p:cNvPr name="TextBox 26" id="26"/>
            <p:cNvSpPr txBox="true"/>
            <p:nvPr/>
          </p:nvSpPr>
          <p:spPr>
            <a:xfrm rot="0">
              <a:off x="306577" y="5040198"/>
              <a:ext cx="2516912" cy="948284"/>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Original Union Flag (1606)</a:t>
              </a:r>
            </a:p>
          </p:txBody>
        </p:sp>
        <p:sp>
          <p:nvSpPr>
            <p:cNvPr name="TextBox 27" id="27"/>
            <p:cNvSpPr txBox="true"/>
            <p:nvPr/>
          </p:nvSpPr>
          <p:spPr>
            <a:xfrm rot="0">
              <a:off x="6804382" y="6469525"/>
              <a:ext cx="2516912" cy="948284"/>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Current Union Jack (1801)</a:t>
              </a:r>
            </a:p>
          </p:txBody>
        </p:sp>
        <p:sp>
          <p:nvSpPr>
            <p:cNvPr name="TextBox 28" id="28"/>
            <p:cNvSpPr txBox="true"/>
            <p:nvPr/>
          </p:nvSpPr>
          <p:spPr>
            <a:xfrm rot="0">
              <a:off x="7063025" y="5040198"/>
              <a:ext cx="1752600" cy="478384"/>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Ireland</a:t>
              </a:r>
            </a:p>
          </p:txBody>
        </p:sp>
      </p:grpSp>
      <p:sp>
        <p:nvSpPr>
          <p:cNvPr name="TextBox 29" id="29"/>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8" tooltip="https://twitter.com/MsEJenkinson"/>
              </a:rPr>
              <a:t>Eimear Jenkinson</a:t>
            </a:r>
            <a:r>
              <a:rPr lang="en-US" sz="2200">
                <a:solidFill>
                  <a:srgbClr val="000000"/>
                </a:solidFill>
                <a:latin typeface="Arial"/>
              </a:rPr>
              <a:t> and </a:t>
            </a:r>
            <a:r>
              <a:rPr lang="en-US" sz="2200" u="sng">
                <a:solidFill>
                  <a:srgbClr val="000000"/>
                </a:solidFill>
                <a:latin typeface="Arial"/>
                <a:hlinkClick r:id="rId19" tooltip="https://twitter.com/Gregg_ONeill"/>
              </a:rPr>
              <a:t>Gregg O'Neill</a:t>
            </a:r>
            <a:r>
              <a:rPr lang="en-US" sz="2200">
                <a:solidFill>
                  <a:srgbClr val="000000"/>
                </a:solidFill>
                <a:latin typeface="Arial"/>
              </a:rPr>
              <a:t> (</a:t>
            </a:r>
            <a:r>
              <a:rPr lang="en-US" sz="2200" u="sng">
                <a:solidFill>
                  <a:srgbClr val="000000"/>
                </a:solidFill>
                <a:latin typeface="Arial"/>
                <a:hlinkClick r:id="rId20"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Catholic Question'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biggest political issue in Ireland at the time was </a:t>
            </a:r>
            <a:r>
              <a:rPr lang="en-US" sz="3000">
                <a:solidFill>
                  <a:srgbClr val="000000"/>
                </a:solidFill>
                <a:latin typeface="Arial Bold"/>
              </a:rPr>
              <a:t>the Catholic Question</a:t>
            </a:r>
            <a:r>
              <a:rPr lang="en-US" sz="3000">
                <a:solidFill>
                  <a:srgbClr val="000000"/>
                </a:solidFill>
                <a:latin typeface="Arial"/>
              </a:rPr>
              <a:t>. Catholics supported the Act of Union as the British government promised to abolish the last of Penal Laws and Catholic emancipation. However as all MPs had to swear an oath recognising the King of England as the head of Church, no Catholic could become an MP as they could not swear this oath (Pope is the head of the Church). Catholics also resented paying tithes to the Church of Ireland. With the rise of the Catholic middle class, </a:t>
            </a:r>
            <a:r>
              <a:rPr lang="en-US" sz="3000">
                <a:solidFill>
                  <a:srgbClr val="000000"/>
                </a:solidFill>
                <a:latin typeface="Arial Bold"/>
              </a:rPr>
              <a:t>Daniel O’Connell</a:t>
            </a:r>
            <a:r>
              <a:rPr lang="en-US" sz="3000">
                <a:solidFill>
                  <a:srgbClr val="000000"/>
                </a:solidFill>
                <a:latin typeface="Arial"/>
              </a:rPr>
              <a:t> became the champion for the campaign of Catholic Emancipation.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170 (Artefact, 2nd Edition)</a:t>
            </a:r>
          </a:p>
        </p:txBody>
      </p:sp>
      <p:sp>
        <p:nvSpPr>
          <p:cNvPr name="TextBox 8" id="8"/>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many Irish MPs represented Ireland in Westminster?</a:t>
            </a:r>
          </a:p>
          <a:p>
            <a:pPr algn="l" marL="539749" indent="-269875" lvl="1">
              <a:lnSpc>
                <a:spcPts val="3499"/>
              </a:lnSpc>
              <a:buAutoNum type="arabicPeriod" startAt="1"/>
            </a:pPr>
            <a:r>
              <a:rPr lang="en-US" sz="2499">
                <a:solidFill>
                  <a:srgbClr val="0DA33B"/>
                </a:solidFill>
                <a:latin typeface="Arial"/>
              </a:rPr>
              <a:t>What was Catholic emancipation?</a:t>
            </a:r>
          </a:p>
          <a:p>
            <a:pPr algn="l" marL="539749" indent="-269875" lvl="1">
              <a:lnSpc>
                <a:spcPts val="3499"/>
              </a:lnSpc>
              <a:buAutoNum type="arabicPeriod" startAt="1"/>
            </a:pPr>
            <a:r>
              <a:rPr lang="en-US" sz="2499">
                <a:solidFill>
                  <a:srgbClr val="0DA33B"/>
                </a:solidFill>
                <a:latin typeface="Arial"/>
              </a:rPr>
              <a:t>Why were Catholics unhappy in Ireland after the Act of Union?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881747"/>
            <a:ext cx="18288000" cy="857250"/>
          </a:xfrm>
          <a:prstGeom prst="rect">
            <a:avLst/>
          </a:prstGeom>
        </p:spPr>
        <p:txBody>
          <a:bodyPr anchor="t" rtlCol="false" tIns="0" lIns="0" bIns="0" rIns="0">
            <a:spAutoFit/>
          </a:bodyPr>
          <a:lstStyle/>
          <a:p>
            <a:pPr algn="ctr">
              <a:lnSpc>
                <a:spcPts val="6299"/>
              </a:lnSpc>
            </a:pPr>
            <a:r>
              <a:rPr lang="en-US" sz="4500" spc="202">
                <a:solidFill>
                  <a:srgbClr val="0DA33B"/>
                </a:solidFill>
                <a:latin typeface="Arial Bold"/>
              </a:rPr>
              <a:t>15.3: DANIEL O'CONNELL, 'THE LIBERATOR', 1775-1847</a:t>
            </a:r>
          </a:p>
        </p:txBody>
      </p:sp>
      <p:sp>
        <p:nvSpPr>
          <p:cNvPr name="TextBox 8" id="8"/>
          <p:cNvSpPr txBox="true"/>
          <p:nvPr/>
        </p:nvSpPr>
        <p:spPr>
          <a:xfrm rot="0">
            <a:off x="0" y="4072247"/>
            <a:ext cx="18288000" cy="666750"/>
          </a:xfrm>
          <a:prstGeom prst="rect">
            <a:avLst/>
          </a:prstGeom>
        </p:spPr>
        <p:txBody>
          <a:bodyPr anchor="t" rtlCol="false" tIns="0" lIns="0" bIns="0" rIns="0">
            <a:spAutoFit/>
          </a:bodyPr>
          <a:lstStyle/>
          <a:p>
            <a:pPr algn="ctr">
              <a:lnSpc>
                <a:spcPts val="5174"/>
              </a:lnSpc>
            </a:pPr>
            <a:r>
              <a:rPr lang="en-US" sz="4500" spc="1350">
                <a:solidFill>
                  <a:srgbClr val="FFFFFF"/>
                </a:solidFill>
                <a:latin typeface="Daydream"/>
              </a:rPr>
              <a:t>15.3: Daniel O'Connell, 'The Liberator', 1775-1847</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15</a:t>
            </a:r>
          </a:p>
        </p:txBody>
      </p:sp>
      <p:sp>
        <p:nvSpPr>
          <p:cNvPr name="TextBox 10" id="10"/>
          <p:cNvSpPr txBox="true"/>
          <p:nvPr/>
        </p:nvSpPr>
        <p:spPr>
          <a:xfrm rot="0">
            <a:off x="1028700" y="5937995"/>
            <a:ext cx="16230600" cy="1059180"/>
          </a:xfrm>
          <a:prstGeom prst="rect">
            <a:avLst/>
          </a:prstGeom>
        </p:spPr>
        <p:txBody>
          <a:bodyPr anchor="t" rtlCol="false" tIns="0" lIns="0" bIns="0" rIns="0">
            <a:spAutoFit/>
          </a:bodyPr>
          <a:lstStyle/>
          <a:p>
            <a:pPr algn="just">
              <a:lnSpc>
                <a:spcPts val="2760"/>
              </a:lnSpc>
              <a:spcBef>
                <a:spcPct val="0"/>
              </a:spcBef>
            </a:pPr>
            <a:r>
              <a:rPr lang="en-US" sz="2000" spc="196">
                <a:solidFill>
                  <a:srgbClr val="000000"/>
                </a:solidFill>
                <a:latin typeface="Arial Bold"/>
              </a:rPr>
              <a:t>Parliamentary tradition </a:t>
            </a:r>
            <a:r>
              <a:rPr lang="en-US" sz="2000" spc="196">
                <a:solidFill>
                  <a:srgbClr val="000000"/>
                </a:solidFill>
                <a:latin typeface="Arial"/>
              </a:rPr>
              <a:t>is </a:t>
            </a:r>
            <a:r>
              <a:rPr lang="en-US" sz="2000" spc="196" u="sng">
                <a:solidFill>
                  <a:srgbClr val="000000"/>
                </a:solidFill>
                <a:latin typeface="Arial"/>
              </a:rPr>
              <a:t>the use of peaceful political means to achieve political change</a:t>
            </a:r>
            <a:r>
              <a:rPr lang="en-US" sz="2000" spc="196">
                <a:solidFill>
                  <a:srgbClr val="000000"/>
                </a:solidFill>
                <a:latin typeface="Arial"/>
              </a:rPr>
              <a:t>. For example, in attempts to achieve Irish independence, the </a:t>
            </a:r>
            <a:r>
              <a:rPr lang="en-US" sz="2000" spc="196">
                <a:solidFill>
                  <a:srgbClr val="000000"/>
                </a:solidFill>
                <a:latin typeface="Arial Bold"/>
              </a:rPr>
              <a:t>Home Rule Bill  </a:t>
            </a:r>
            <a:r>
              <a:rPr lang="en-US" sz="2000" spc="196">
                <a:solidFill>
                  <a:srgbClr val="000000"/>
                </a:solidFill>
                <a:latin typeface="Arial"/>
              </a:rPr>
              <a:t>and the </a:t>
            </a:r>
            <a:r>
              <a:rPr lang="en-US" sz="2000" spc="196">
                <a:solidFill>
                  <a:srgbClr val="000000"/>
                </a:solidFill>
                <a:latin typeface="Arial Bold"/>
              </a:rPr>
              <a:t>Repeal Campaign </a:t>
            </a:r>
            <a:r>
              <a:rPr lang="en-US" sz="2000" spc="196">
                <a:solidFill>
                  <a:srgbClr val="000000"/>
                </a:solidFill>
                <a:latin typeface="Arial"/>
              </a:rPr>
              <a:t>belong to parliamentary tradition while the </a:t>
            </a:r>
            <a:r>
              <a:rPr lang="en-US" sz="2000" spc="196">
                <a:solidFill>
                  <a:srgbClr val="000000"/>
                </a:solidFill>
                <a:latin typeface="Arial Bold"/>
              </a:rPr>
              <a:t>1798 Rebellion </a:t>
            </a:r>
            <a:r>
              <a:rPr lang="en-US" sz="2000" spc="196">
                <a:solidFill>
                  <a:srgbClr val="000000"/>
                </a:solidFill>
                <a:latin typeface="Arial"/>
              </a:rPr>
              <a:t>and the </a:t>
            </a:r>
            <a:r>
              <a:rPr lang="en-US" sz="2000" spc="196">
                <a:solidFill>
                  <a:srgbClr val="000000"/>
                </a:solidFill>
                <a:latin typeface="Arial Bold"/>
              </a:rPr>
              <a:t>1916 Easter Rising </a:t>
            </a:r>
            <a:r>
              <a:rPr lang="en-US" sz="2000" spc="196">
                <a:solidFill>
                  <a:srgbClr val="000000"/>
                </a:solidFill>
                <a:latin typeface="Arial"/>
              </a:rPr>
              <a:t>belong to physical force tradition. </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1801-1847</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20899"/>
            <a:ext cx="10856458"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Daniel O’Connell was born in 1775 in Cahirciveen, Co. Kerry. </a:t>
            </a:r>
            <a:r>
              <a:rPr lang="en-US" sz="3000">
                <a:solidFill>
                  <a:srgbClr val="000000"/>
                </a:solidFill>
                <a:latin typeface="Arial"/>
              </a:rPr>
              <a:t>He was born into a wealthy, Catholic middle-class family. He grew up among the tenant farmers of his uncle's lands and learned both Irish and English. Like most well-off Catholic families, he was sent to France to get a university education as Catholics were not permitted to attend Trinity College Dublin. His time in Paris overlapped with the reign of Terror in the French Revolution, when thousands of people were executed for supposedly being enemies of the revolution. O’Connell returned to Ireland with a </a:t>
            </a:r>
            <a:r>
              <a:rPr lang="en-US" sz="3000">
                <a:solidFill>
                  <a:srgbClr val="000000"/>
                </a:solidFill>
                <a:latin typeface="Arial Bold"/>
              </a:rPr>
              <a:t>hatred of political violence</a:t>
            </a:r>
            <a:r>
              <a:rPr lang="en-US" sz="3000">
                <a:solidFill>
                  <a:srgbClr val="000000"/>
                </a:solidFill>
                <a:latin typeface="Arial"/>
              </a:rPr>
              <a:t>. He supported the aims of the </a:t>
            </a:r>
            <a:r>
              <a:rPr lang="en-US" sz="3000">
                <a:solidFill>
                  <a:srgbClr val="000000"/>
                </a:solidFill>
                <a:latin typeface="Arial Bold"/>
              </a:rPr>
              <a:t>United Irishmen</a:t>
            </a:r>
            <a:r>
              <a:rPr lang="en-US" sz="3000">
                <a:solidFill>
                  <a:srgbClr val="000000"/>
                </a:solidFill>
                <a:latin typeface="Arial"/>
              </a:rPr>
              <a:t> in the </a:t>
            </a:r>
            <a:r>
              <a:rPr lang="en-US" sz="3000">
                <a:solidFill>
                  <a:srgbClr val="000000"/>
                </a:solidFill>
                <a:latin typeface="Arial Bold"/>
              </a:rPr>
              <a:t>1798 Rebellion</a:t>
            </a:r>
            <a:r>
              <a:rPr lang="en-US" sz="3000">
                <a:solidFill>
                  <a:srgbClr val="000000"/>
                </a:solidFill>
                <a:latin typeface="Arial"/>
              </a:rPr>
              <a:t> but rejected their use of violence.</a:t>
            </a:r>
          </a:p>
        </p:txBody>
      </p:sp>
      <p:sp>
        <p:nvSpPr>
          <p:cNvPr name="Freeform 11" id="11"/>
          <p:cNvSpPr/>
          <p:nvPr/>
        </p:nvSpPr>
        <p:spPr>
          <a:xfrm flipH="false" flipV="false" rot="-30000">
            <a:off x="940221" y="3283451"/>
            <a:ext cx="4587554" cy="4411264"/>
          </a:xfrm>
          <a:custGeom>
            <a:avLst/>
            <a:gdLst/>
            <a:ahLst/>
            <a:cxnLst/>
            <a:rect r="r" b="b" t="t" l="l"/>
            <a:pathLst>
              <a:path h="4411264" w="4587554">
                <a:moveTo>
                  <a:pt x="38150" y="0"/>
                </a:moveTo>
                <a:lnTo>
                  <a:pt x="4587555" y="39702"/>
                </a:lnTo>
                <a:lnTo>
                  <a:pt x="4549405" y="4411265"/>
                </a:lnTo>
                <a:lnTo>
                  <a:pt x="0" y="4371563"/>
                </a:lnTo>
                <a:lnTo>
                  <a:pt x="38150" y="0"/>
                </a:lnTo>
                <a:close/>
              </a:path>
            </a:pathLst>
          </a:custGeom>
          <a:blipFill>
            <a:blip r:embed="rId6"/>
            <a:stretch>
              <a:fillRect l="-23849" t="-1207" r="-26139" b="-4237"/>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Early Life</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20899"/>
            <a:ext cx="15609955" cy="8048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O’Connell became a barrister (lawyer). </a:t>
            </a:r>
            <a:r>
              <a:rPr lang="en-US" sz="3000">
                <a:solidFill>
                  <a:srgbClr val="000000"/>
                </a:solidFill>
                <a:latin typeface="Arial"/>
              </a:rPr>
              <a:t>In 1811, he founded the </a:t>
            </a:r>
            <a:r>
              <a:rPr lang="en-US" sz="3000">
                <a:solidFill>
                  <a:srgbClr val="000000"/>
                </a:solidFill>
                <a:latin typeface="Arial Bold"/>
              </a:rPr>
              <a:t>Catholic Board</a:t>
            </a:r>
            <a:r>
              <a:rPr lang="en-US" sz="3000">
                <a:solidFill>
                  <a:srgbClr val="000000"/>
                </a:solidFill>
                <a:latin typeface="Arial"/>
              </a:rPr>
              <a:t> to campaign for Catholic Emancipation with limited results. 1823 saw him founding the </a:t>
            </a:r>
            <a:r>
              <a:rPr lang="en-US" sz="3000">
                <a:solidFill>
                  <a:srgbClr val="000000"/>
                </a:solidFill>
                <a:latin typeface="Arial Bold"/>
              </a:rPr>
              <a:t>Catholic Association </a:t>
            </a:r>
            <a:r>
              <a:rPr lang="en-US" sz="3000">
                <a:solidFill>
                  <a:srgbClr val="000000"/>
                </a:solidFill>
                <a:latin typeface="Arial"/>
              </a:rPr>
              <a:t>which campaigned for: end of tithe payments, rights for tenant farmers and Catholic Emancipation. It was a mass membership organisation. The membership fee - Catholic Rent (one penny a month, collected at church gates) - was low enough to be affordable to all but the poorest. This money funded the Campaign, supported pro-emancipation MPs, paid the legal costs of those arrested for campaigning and paid for publicity material.</a:t>
            </a:r>
          </a:p>
          <a:p>
            <a:pPr algn="just">
              <a:lnSpc>
                <a:spcPts val="4200"/>
              </a:lnSpc>
            </a:pPr>
            <a:r>
              <a:rPr lang="en-US" sz="3000">
                <a:solidFill>
                  <a:srgbClr val="000000"/>
                </a:solidFill>
                <a:latin typeface="Arial"/>
              </a:rPr>
              <a:t>In 1828, O’Connell stood in Co. Clare for election to Westminster. He won the seat but refused to take the parliamentary oath and was unable to take his seat. The British Prime Minister, the </a:t>
            </a:r>
            <a:r>
              <a:rPr lang="en-US" sz="3000">
                <a:solidFill>
                  <a:srgbClr val="000000"/>
                </a:solidFill>
                <a:latin typeface="Arial Bold"/>
              </a:rPr>
              <a:t>Duke of Wellington </a:t>
            </a:r>
            <a:r>
              <a:rPr lang="en-US" sz="3000">
                <a:solidFill>
                  <a:srgbClr val="000000"/>
                </a:solidFill>
                <a:latin typeface="Arial"/>
              </a:rPr>
              <a:t>(only British PM to have been born in Ireland) feared another rebellion. Westminster passed the </a:t>
            </a:r>
            <a:r>
              <a:rPr lang="en-US" sz="3000">
                <a:solidFill>
                  <a:srgbClr val="000000"/>
                </a:solidFill>
                <a:latin typeface="Arial Bold"/>
              </a:rPr>
              <a:t>Emancipation Act in 1829</a:t>
            </a:r>
            <a:r>
              <a:rPr lang="en-US" sz="3000">
                <a:solidFill>
                  <a:srgbClr val="000000"/>
                </a:solidFill>
                <a:latin typeface="Arial"/>
              </a:rPr>
              <a:t>, allowing O’Connell took his seat. It was O’Connell’s greatest achievement and led to him being known as </a:t>
            </a:r>
            <a:r>
              <a:rPr lang="en-US" sz="3000">
                <a:solidFill>
                  <a:srgbClr val="000000"/>
                </a:solidFill>
                <a:latin typeface="Arial Bold"/>
              </a:rPr>
              <a:t>the Liberator. King George IV</a:t>
            </a:r>
            <a:r>
              <a:rPr lang="en-US" sz="3000">
                <a:solidFill>
                  <a:srgbClr val="000000"/>
                </a:solidFill>
                <a:latin typeface="Arial"/>
              </a:rPr>
              <a:t> referred to him as </a:t>
            </a:r>
            <a:r>
              <a:rPr lang="en-US" sz="3000">
                <a:solidFill>
                  <a:srgbClr val="000000"/>
                </a:solidFill>
                <a:latin typeface="Arial Bold"/>
              </a:rPr>
              <a:t>the King of Ireland</a:t>
            </a:r>
            <a:r>
              <a:rPr lang="en-US" sz="3000">
                <a:solidFill>
                  <a:srgbClr val="000000"/>
                </a:solidFill>
                <a:latin typeface="Arial"/>
              </a:rPr>
              <a:t>, such was O'Connell's popularity and power after emancipation.</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Catholic Emancipation</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20899"/>
            <a:ext cx="15609955"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During the 1830s, O’Connell campaigned inside  and outside Westminster for the abolition of tithe payments.</a:t>
            </a:r>
          </a:p>
          <a:p>
            <a:pPr algn="just">
              <a:lnSpc>
                <a:spcPts val="4200"/>
              </a:lnSpc>
            </a:pPr>
            <a:r>
              <a:rPr lang="en-US" sz="3000">
                <a:solidFill>
                  <a:srgbClr val="000000"/>
                </a:solidFill>
                <a:latin typeface="Arial"/>
              </a:rPr>
              <a:t>In 1838, h</a:t>
            </a:r>
            <a:r>
              <a:rPr lang="en-US" sz="3000">
                <a:solidFill>
                  <a:srgbClr val="000000"/>
                </a:solidFill>
                <a:latin typeface="Arial"/>
              </a:rPr>
              <a:t>e managed to get them lowered and paid to landlords instead of the Church of Ireland. He was elected the first Lord Mayor of Dublin.</a:t>
            </a:r>
          </a:p>
          <a:p>
            <a:pPr algn="just">
              <a:lnSpc>
                <a:spcPts val="4200"/>
              </a:lnSpc>
            </a:pPr>
            <a:r>
              <a:rPr lang="en-US" sz="3000">
                <a:solidFill>
                  <a:srgbClr val="000000"/>
                </a:solidFill>
                <a:latin typeface="Arial"/>
              </a:rPr>
              <a:t>In </a:t>
            </a:r>
            <a:r>
              <a:rPr lang="en-US" sz="3000">
                <a:solidFill>
                  <a:srgbClr val="000000"/>
                </a:solidFill>
                <a:latin typeface="Arial"/>
              </a:rPr>
              <a:t>1930, the </a:t>
            </a:r>
            <a:r>
              <a:rPr lang="en-US" sz="3000">
                <a:solidFill>
                  <a:srgbClr val="000000"/>
                </a:solidFill>
                <a:latin typeface="Arial Bold"/>
              </a:rPr>
              <a:t>Repeal Association</a:t>
            </a:r>
            <a:r>
              <a:rPr lang="en-US" sz="3000">
                <a:solidFill>
                  <a:srgbClr val="000000"/>
                </a:solidFill>
                <a:latin typeface="Arial"/>
              </a:rPr>
              <a:t> to campaign for the abolition of the Act of Union and the restoration of the Irish Parliament, while the British monarch remaining as king or queen of Ireland. He used his previous tactics: people a Repeat Rent to support the campaign. </a:t>
            </a:r>
          </a:p>
          <a:p>
            <a:pPr algn="just">
              <a:lnSpc>
                <a:spcPts val="4200"/>
              </a:lnSpc>
            </a:pPr>
            <a:r>
              <a:rPr lang="en-US" sz="3000">
                <a:solidFill>
                  <a:srgbClr val="000000"/>
                </a:solidFill>
                <a:latin typeface="Arial"/>
              </a:rPr>
              <a:t>There was little support for repeal in Britain and at the end of the 1830s, O'Connell started organising </a:t>
            </a:r>
            <a:r>
              <a:rPr lang="en-US" sz="3000">
                <a:solidFill>
                  <a:srgbClr val="000000"/>
                </a:solidFill>
                <a:latin typeface="Arial Bold"/>
              </a:rPr>
              <a:t>monster meetings</a:t>
            </a:r>
            <a:r>
              <a:rPr lang="en-US" sz="3000">
                <a:solidFill>
                  <a:srgbClr val="000000"/>
                </a:solidFill>
                <a:latin typeface="Arial"/>
              </a:rPr>
              <a:t> all over Ireland with over 100,000 people attending. The British government grew concerned that these meetings would lead to rebellion and banned one such meeting at Clontarf was banned in 1843. Many of O'Connell's called off the meeting. This led to a split in the movement, with younger members setting up the </a:t>
            </a:r>
            <a:r>
              <a:rPr lang="en-US" sz="3000">
                <a:solidFill>
                  <a:srgbClr val="000000"/>
                </a:solidFill>
                <a:latin typeface="Arial Bold"/>
              </a:rPr>
              <a:t>Young Irelanders</a:t>
            </a:r>
            <a:r>
              <a:rPr lang="en-US" sz="3000">
                <a:solidFill>
                  <a:srgbClr val="000000"/>
                </a:solidFill>
                <a:latin typeface="Arial"/>
              </a:rPr>
              <a:t>, who wanted an all-Ireland struggle for independence and democratic reform.</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fight for repeal</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grpSp>
        <p:nvGrpSpPr>
          <p:cNvPr name="Group 7" id="7"/>
          <p:cNvGrpSpPr/>
          <p:nvPr/>
        </p:nvGrpSpPr>
        <p:grpSpPr>
          <a:xfrm rot="0">
            <a:off x="786205" y="9653098"/>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grpSp>
        <p:nvGrpSpPr>
          <p:cNvPr name="Group 12" id="12"/>
          <p:cNvGrpSpPr/>
          <p:nvPr/>
        </p:nvGrpSpPr>
        <p:grpSpPr>
          <a:xfrm rot="0">
            <a:off x="1870687" y="4783186"/>
            <a:ext cx="2385747" cy="1065802"/>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4" id="14"/>
            <p:cNvSpPr txBox="true"/>
            <p:nvPr/>
          </p:nvSpPr>
          <p:spPr>
            <a:xfrm>
              <a:off x="177800" y="-47625"/>
              <a:ext cx="655707"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1823</a:t>
              </a:r>
            </a:p>
          </p:txBody>
        </p:sp>
      </p:grpSp>
      <p:grpSp>
        <p:nvGrpSpPr>
          <p:cNvPr name="Group 15" id="15"/>
          <p:cNvGrpSpPr/>
          <p:nvPr/>
        </p:nvGrpSpPr>
        <p:grpSpPr>
          <a:xfrm rot="0">
            <a:off x="3943268" y="4783186"/>
            <a:ext cx="2272743" cy="1065802"/>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7" id="17"/>
            <p:cNvSpPr txBox="true"/>
            <p:nvPr/>
          </p:nvSpPr>
          <p:spPr>
            <a:xfrm>
              <a:off x="177800" y="-47625"/>
              <a:ext cx="612618"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1828</a:t>
              </a:r>
            </a:p>
          </p:txBody>
        </p:sp>
      </p:grpSp>
      <p:grpSp>
        <p:nvGrpSpPr>
          <p:cNvPr name="Group 18" id="18"/>
          <p:cNvGrpSpPr/>
          <p:nvPr/>
        </p:nvGrpSpPr>
        <p:grpSpPr>
          <a:xfrm rot="0">
            <a:off x="5945143" y="4783186"/>
            <a:ext cx="2357384" cy="1065802"/>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0" id="20"/>
            <p:cNvSpPr txBox="true"/>
            <p:nvPr/>
          </p:nvSpPr>
          <p:spPr>
            <a:xfrm>
              <a:off x="177800" y="-47625"/>
              <a:ext cx="644892"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1829</a:t>
              </a:r>
            </a:p>
          </p:txBody>
        </p:sp>
      </p:grpSp>
      <p:sp>
        <p:nvSpPr>
          <p:cNvPr name="AutoShape 21" id="21"/>
          <p:cNvSpPr/>
          <p:nvPr/>
        </p:nvSpPr>
        <p:spPr>
          <a:xfrm flipV="true">
            <a:off x="3032244" y="6059331"/>
            <a:ext cx="0" cy="2504822"/>
          </a:xfrm>
          <a:prstGeom prst="line">
            <a:avLst/>
          </a:prstGeom>
          <a:ln cap="flat" w="9525">
            <a:solidFill>
              <a:srgbClr val="0DA33B"/>
            </a:solidFill>
            <a:prstDash val="solid"/>
            <a:headEnd type="none" len="sm" w="sm"/>
            <a:tailEnd type="none" len="sm" w="sm"/>
          </a:ln>
        </p:spPr>
      </p:sp>
      <p:grpSp>
        <p:nvGrpSpPr>
          <p:cNvPr name="Group 22" id="22"/>
          <p:cNvGrpSpPr/>
          <p:nvPr/>
        </p:nvGrpSpPr>
        <p:grpSpPr>
          <a:xfrm rot="0">
            <a:off x="7981737" y="4783186"/>
            <a:ext cx="2385747" cy="1065802"/>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4" id="24"/>
            <p:cNvSpPr txBox="true"/>
            <p:nvPr/>
          </p:nvSpPr>
          <p:spPr>
            <a:xfrm>
              <a:off x="177800" y="-47625"/>
              <a:ext cx="655707"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1840</a:t>
              </a:r>
            </a:p>
          </p:txBody>
        </p:sp>
      </p:grpSp>
      <p:grpSp>
        <p:nvGrpSpPr>
          <p:cNvPr name="Group 25" id="25"/>
          <p:cNvGrpSpPr/>
          <p:nvPr/>
        </p:nvGrpSpPr>
        <p:grpSpPr>
          <a:xfrm rot="0">
            <a:off x="10054318" y="4783186"/>
            <a:ext cx="2272743" cy="1065802"/>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7" id="27"/>
            <p:cNvSpPr txBox="true"/>
            <p:nvPr/>
          </p:nvSpPr>
          <p:spPr>
            <a:xfrm>
              <a:off x="177800" y="-47625"/>
              <a:ext cx="612618"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1843</a:t>
              </a:r>
            </a:p>
          </p:txBody>
        </p:sp>
      </p:grpSp>
      <p:grpSp>
        <p:nvGrpSpPr>
          <p:cNvPr name="Group 28" id="28"/>
          <p:cNvGrpSpPr/>
          <p:nvPr/>
        </p:nvGrpSpPr>
        <p:grpSpPr>
          <a:xfrm rot="0">
            <a:off x="12056193" y="4783186"/>
            <a:ext cx="2357384" cy="1065802"/>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30" id="30"/>
            <p:cNvSpPr txBox="true"/>
            <p:nvPr/>
          </p:nvSpPr>
          <p:spPr>
            <a:xfrm>
              <a:off x="177800" y="-47625"/>
              <a:ext cx="644892"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1845</a:t>
              </a:r>
            </a:p>
          </p:txBody>
        </p:sp>
      </p:grpSp>
      <p:grpSp>
        <p:nvGrpSpPr>
          <p:cNvPr name="Group 31" id="31"/>
          <p:cNvGrpSpPr/>
          <p:nvPr/>
        </p:nvGrpSpPr>
        <p:grpSpPr>
          <a:xfrm rot="0">
            <a:off x="14096450" y="4783186"/>
            <a:ext cx="2385747" cy="1065802"/>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3" id="33"/>
            <p:cNvSpPr txBox="true"/>
            <p:nvPr/>
          </p:nvSpPr>
          <p:spPr>
            <a:xfrm>
              <a:off x="177800" y="-47625"/>
              <a:ext cx="655707"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rPr>
                <a:t>1847</a:t>
              </a:r>
            </a:p>
          </p:txBody>
        </p:sp>
      </p:grpSp>
      <p:grpSp>
        <p:nvGrpSpPr>
          <p:cNvPr name="Group 34" id="34"/>
          <p:cNvGrpSpPr/>
          <p:nvPr/>
        </p:nvGrpSpPr>
        <p:grpSpPr>
          <a:xfrm rot="0">
            <a:off x="1534449" y="7448187"/>
            <a:ext cx="3058223" cy="1391048"/>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37" id="37"/>
          <p:cNvSpPr/>
          <p:nvPr/>
        </p:nvSpPr>
        <p:spPr>
          <a:xfrm flipV="true">
            <a:off x="6963797" y="6059331"/>
            <a:ext cx="0" cy="2504822"/>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5442515" y="7448187"/>
            <a:ext cx="3058223" cy="1391048"/>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41" id="41"/>
          <p:cNvSpPr/>
          <p:nvPr/>
        </p:nvSpPr>
        <p:spPr>
          <a:xfrm flipV="true">
            <a:off x="11215874" y="6058235"/>
            <a:ext cx="0" cy="2504822"/>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9737329" y="7447091"/>
            <a:ext cx="3058223" cy="1391048"/>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45" id="45"/>
          <p:cNvSpPr/>
          <p:nvPr/>
        </p:nvSpPr>
        <p:spPr>
          <a:xfrm flipV="true">
            <a:off x="15281495" y="6057139"/>
            <a:ext cx="0" cy="2504822"/>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13760212" y="7445995"/>
            <a:ext cx="3058223" cy="1391048"/>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49" id="49"/>
          <p:cNvSpPr/>
          <p:nvPr/>
        </p:nvSpPr>
        <p:spPr>
          <a:xfrm flipV="true">
            <a:off x="5071810" y="2078997"/>
            <a:ext cx="0" cy="2504822"/>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3550528" y="1790653"/>
            <a:ext cx="3058223" cy="1391048"/>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53" id="53"/>
          <p:cNvSpPr/>
          <p:nvPr/>
        </p:nvSpPr>
        <p:spPr>
          <a:xfrm flipV="true">
            <a:off x="9166781" y="2078997"/>
            <a:ext cx="0" cy="2504822"/>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7645499" y="1790653"/>
            <a:ext cx="3058223" cy="1391048"/>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57" id="57"/>
          <p:cNvSpPr/>
          <p:nvPr/>
        </p:nvSpPr>
        <p:spPr>
          <a:xfrm flipV="true">
            <a:off x="13227056" y="2073462"/>
            <a:ext cx="0" cy="2504822"/>
          </a:xfrm>
          <a:prstGeom prst="line">
            <a:avLst/>
          </a:prstGeom>
          <a:ln cap="flat" w="9525">
            <a:solidFill>
              <a:srgbClr val="0DA33B"/>
            </a:solidFill>
            <a:prstDash val="solid"/>
            <a:headEnd type="none" len="sm" w="sm"/>
            <a:tailEnd type="none" len="sm" w="sm"/>
          </a:ln>
        </p:spPr>
      </p:sp>
      <p:grpSp>
        <p:nvGrpSpPr>
          <p:cNvPr name="Group 58" id="58"/>
          <p:cNvGrpSpPr/>
          <p:nvPr/>
        </p:nvGrpSpPr>
        <p:grpSpPr>
          <a:xfrm rot="0">
            <a:off x="11705774" y="1785118"/>
            <a:ext cx="3058223" cy="1391048"/>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60" id="60"/>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grpSp>
        <p:nvGrpSpPr>
          <p:cNvPr name="Group 61" id="61"/>
          <p:cNvGrpSpPr/>
          <p:nvPr/>
        </p:nvGrpSpPr>
        <p:grpSpPr>
          <a:xfrm rot="0">
            <a:off x="9144000" y="479415"/>
            <a:ext cx="5111222" cy="505983"/>
            <a:chOff x="0" y="0"/>
            <a:chExt cx="1343945" cy="133043"/>
          </a:xfrm>
        </p:grpSpPr>
        <p:sp>
          <p:nvSpPr>
            <p:cNvPr name="Freeform 62" id="62"/>
            <p:cNvSpPr/>
            <p:nvPr/>
          </p:nvSpPr>
          <p:spPr>
            <a:xfrm flipH="false" flipV="false" rot="0">
              <a:off x="0" y="0"/>
              <a:ext cx="1343945" cy="133043"/>
            </a:xfrm>
            <a:custGeom>
              <a:avLst/>
              <a:gdLst/>
              <a:ahLst/>
              <a:cxnLst/>
              <a:rect r="r" b="b" t="t" l="l"/>
              <a:pathLst>
                <a:path h="133043" w="1343945">
                  <a:moveTo>
                    <a:pt x="6059" y="0"/>
                  </a:moveTo>
                  <a:lnTo>
                    <a:pt x="1337887" y="0"/>
                  </a:lnTo>
                  <a:cubicBezTo>
                    <a:pt x="1339494" y="0"/>
                    <a:pt x="1341035" y="638"/>
                    <a:pt x="1342171" y="1775"/>
                  </a:cubicBezTo>
                  <a:cubicBezTo>
                    <a:pt x="1343307" y="2911"/>
                    <a:pt x="1343945" y="4452"/>
                    <a:pt x="1343945" y="6059"/>
                  </a:cubicBezTo>
                  <a:lnTo>
                    <a:pt x="1343945" y="126984"/>
                  </a:lnTo>
                  <a:cubicBezTo>
                    <a:pt x="1343945" y="130331"/>
                    <a:pt x="1341233" y="133043"/>
                    <a:pt x="1337887" y="133043"/>
                  </a:cubicBezTo>
                  <a:lnTo>
                    <a:pt x="6059" y="133043"/>
                  </a:lnTo>
                  <a:cubicBezTo>
                    <a:pt x="4452" y="133043"/>
                    <a:pt x="2911" y="132405"/>
                    <a:pt x="1775" y="131269"/>
                  </a:cubicBezTo>
                  <a:cubicBezTo>
                    <a:pt x="638" y="130132"/>
                    <a:pt x="0" y="128591"/>
                    <a:pt x="0" y="126984"/>
                  </a:cubicBezTo>
                  <a:lnTo>
                    <a:pt x="0" y="6059"/>
                  </a:lnTo>
                  <a:cubicBezTo>
                    <a:pt x="0" y="4452"/>
                    <a:pt x="638" y="2911"/>
                    <a:pt x="1775" y="1775"/>
                  </a:cubicBezTo>
                  <a:cubicBezTo>
                    <a:pt x="2911" y="638"/>
                    <a:pt x="4452" y="0"/>
                    <a:pt x="6059" y="0"/>
                  </a:cubicBezTo>
                  <a:close/>
                </a:path>
              </a:pathLst>
            </a:custGeom>
            <a:solidFill>
              <a:srgbClr val="0DA33B"/>
            </a:solidFill>
          </p:spPr>
        </p:sp>
        <p:sp>
          <p:nvSpPr>
            <p:cNvPr name="TextBox 63" id="63"/>
            <p:cNvSpPr txBox="true"/>
            <p:nvPr/>
          </p:nvSpPr>
          <p:spPr>
            <a:xfrm>
              <a:off x="0" y="-47625"/>
              <a:ext cx="1343945" cy="180668"/>
            </a:xfrm>
            <a:prstGeom prst="rect">
              <a:avLst/>
            </a:prstGeom>
          </p:spPr>
          <p:txBody>
            <a:bodyPr anchor="ctr" rtlCol="false" tIns="71556" lIns="71556" bIns="71556" rIns="71556"/>
            <a:lstStyle/>
            <a:p>
              <a:pPr algn="ctr">
                <a:lnSpc>
                  <a:spcPts val="3551"/>
                </a:lnSpc>
              </a:pPr>
              <a:r>
                <a:rPr lang="en-US" sz="2573" spc="252">
                  <a:solidFill>
                    <a:srgbClr val="FFFFFF"/>
                  </a:solidFill>
                  <a:latin typeface="Questrial"/>
                </a:rPr>
                <a:t>CATHOLIC EMANCIPATION</a:t>
              </a:r>
            </a:p>
          </p:txBody>
        </p:sp>
      </p:grpSp>
      <p:sp>
        <p:nvSpPr>
          <p:cNvPr name="Freeform 64" id="64"/>
          <p:cNvSpPr/>
          <p:nvPr/>
        </p:nvSpPr>
        <p:spPr>
          <a:xfrm flipH="false" flipV="false" rot="0">
            <a:off x="15149123" y="0"/>
            <a:ext cx="1790137" cy="2359323"/>
          </a:xfrm>
          <a:custGeom>
            <a:avLst/>
            <a:gdLst/>
            <a:ahLst/>
            <a:cxnLst/>
            <a:rect r="r" b="b" t="t" l="l"/>
            <a:pathLst>
              <a:path h="2359323" w="1790137">
                <a:moveTo>
                  <a:pt x="0" y="0"/>
                </a:moveTo>
                <a:lnTo>
                  <a:pt x="1790137" y="0"/>
                </a:lnTo>
                <a:lnTo>
                  <a:pt x="1790137" y="2359323"/>
                </a:lnTo>
                <a:lnTo>
                  <a:pt x="0" y="23593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685800" y="0"/>
            <a:ext cx="2388641" cy="2544491"/>
          </a:xfrm>
          <a:custGeom>
            <a:avLst/>
            <a:gdLst/>
            <a:ahLst/>
            <a:cxnLst/>
            <a:rect r="r" b="b" t="t" l="l"/>
            <a:pathLst>
              <a:path h="2544491" w="2388641">
                <a:moveTo>
                  <a:pt x="0" y="0"/>
                </a:moveTo>
                <a:lnTo>
                  <a:pt x="2388641" y="0"/>
                </a:lnTo>
                <a:lnTo>
                  <a:pt x="2388641" y="2544491"/>
                </a:lnTo>
                <a:lnTo>
                  <a:pt x="0" y="25444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6" id="66"/>
          <p:cNvSpPr/>
          <p:nvPr/>
        </p:nvSpPr>
        <p:spPr>
          <a:xfrm flipH="false" flipV="false" rot="0">
            <a:off x="1543647" y="5871795"/>
            <a:ext cx="1217763" cy="1576393"/>
          </a:xfrm>
          <a:custGeom>
            <a:avLst/>
            <a:gdLst/>
            <a:ahLst/>
            <a:cxnLst/>
            <a:rect r="r" b="b" t="t" l="l"/>
            <a:pathLst>
              <a:path h="1576393" w="1217763">
                <a:moveTo>
                  <a:pt x="0" y="0"/>
                </a:moveTo>
                <a:lnTo>
                  <a:pt x="1217763" y="0"/>
                </a:lnTo>
                <a:lnTo>
                  <a:pt x="1217763" y="1576392"/>
                </a:lnTo>
                <a:lnTo>
                  <a:pt x="0" y="15763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7" id="67"/>
          <p:cNvSpPr/>
          <p:nvPr/>
        </p:nvSpPr>
        <p:spPr>
          <a:xfrm flipH="false" flipV="false" rot="0">
            <a:off x="14413577" y="3140457"/>
            <a:ext cx="1663523" cy="1642729"/>
          </a:xfrm>
          <a:custGeom>
            <a:avLst/>
            <a:gdLst/>
            <a:ahLst/>
            <a:cxnLst/>
            <a:rect r="r" b="b" t="t" l="l"/>
            <a:pathLst>
              <a:path h="1642729" w="1663523">
                <a:moveTo>
                  <a:pt x="0" y="0"/>
                </a:moveTo>
                <a:lnTo>
                  <a:pt x="1663524" y="0"/>
                </a:lnTo>
                <a:lnTo>
                  <a:pt x="1663524" y="1642729"/>
                </a:lnTo>
                <a:lnTo>
                  <a:pt x="0" y="164272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8" id="68"/>
          <p:cNvSpPr/>
          <p:nvPr/>
        </p:nvSpPr>
        <p:spPr>
          <a:xfrm flipH="false" flipV="false" rot="0">
            <a:off x="7332748" y="9019197"/>
            <a:ext cx="8382170" cy="1267803"/>
          </a:xfrm>
          <a:custGeom>
            <a:avLst/>
            <a:gdLst/>
            <a:ahLst/>
            <a:cxnLst/>
            <a:rect r="r" b="b" t="t" l="l"/>
            <a:pathLst>
              <a:path h="1267803" w="8382170">
                <a:moveTo>
                  <a:pt x="0" y="0"/>
                </a:moveTo>
                <a:lnTo>
                  <a:pt x="8382170" y="0"/>
                </a:lnTo>
                <a:lnTo>
                  <a:pt x="8382170" y="1267803"/>
                </a:lnTo>
                <a:lnTo>
                  <a:pt x="0" y="126780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9" id="69"/>
          <p:cNvSpPr/>
          <p:nvPr/>
        </p:nvSpPr>
        <p:spPr>
          <a:xfrm flipH="false" flipV="false" rot="0">
            <a:off x="6332712" y="2788326"/>
            <a:ext cx="1349024" cy="1994860"/>
          </a:xfrm>
          <a:custGeom>
            <a:avLst/>
            <a:gdLst/>
            <a:ahLst/>
            <a:cxnLst/>
            <a:rect r="r" b="b" t="t" l="l"/>
            <a:pathLst>
              <a:path h="1994860" w="1349024">
                <a:moveTo>
                  <a:pt x="0" y="0"/>
                </a:moveTo>
                <a:lnTo>
                  <a:pt x="1349024" y="0"/>
                </a:lnTo>
                <a:lnTo>
                  <a:pt x="1349024" y="1994860"/>
                </a:lnTo>
                <a:lnTo>
                  <a:pt x="0" y="199486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0" id="70"/>
          <p:cNvSpPr/>
          <p:nvPr/>
        </p:nvSpPr>
        <p:spPr>
          <a:xfrm flipH="false" flipV="false" rot="0">
            <a:off x="1126665" y="2292076"/>
            <a:ext cx="3795302" cy="2405273"/>
          </a:xfrm>
          <a:custGeom>
            <a:avLst/>
            <a:gdLst/>
            <a:ahLst/>
            <a:cxnLst/>
            <a:rect r="r" b="b" t="t" l="l"/>
            <a:pathLst>
              <a:path h="2405273" w="3795302">
                <a:moveTo>
                  <a:pt x="0" y="0"/>
                </a:moveTo>
                <a:lnTo>
                  <a:pt x="3795302" y="0"/>
                </a:lnTo>
                <a:lnTo>
                  <a:pt x="3795302" y="2405272"/>
                </a:lnTo>
                <a:lnTo>
                  <a:pt x="0" y="240527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71" id="71"/>
          <p:cNvSpPr txBox="true"/>
          <p:nvPr/>
        </p:nvSpPr>
        <p:spPr>
          <a:xfrm rot="0">
            <a:off x="3693806" y="1933215"/>
            <a:ext cx="2756009" cy="1037703"/>
          </a:xfrm>
          <a:prstGeom prst="rect">
            <a:avLst/>
          </a:prstGeom>
        </p:spPr>
        <p:txBody>
          <a:bodyPr anchor="t" rtlCol="false" tIns="0" lIns="0" bIns="0" rIns="0">
            <a:spAutoFit/>
          </a:bodyPr>
          <a:lstStyle/>
          <a:p>
            <a:pPr algn="ctr" marL="0" indent="0" lvl="0">
              <a:lnSpc>
                <a:spcPts val="2067"/>
              </a:lnSpc>
              <a:spcBef>
                <a:spcPct val="0"/>
              </a:spcBef>
            </a:pPr>
            <a:r>
              <a:rPr lang="en-US" sz="1498" spc="146">
                <a:solidFill>
                  <a:srgbClr val="0DA33B"/>
                </a:solidFill>
                <a:latin typeface="Arial Bold"/>
              </a:rPr>
              <a:t>Sir Robert Peel</a:t>
            </a:r>
            <a:r>
              <a:rPr lang="en-US" sz="1498" spc="146">
                <a:solidFill>
                  <a:srgbClr val="000000"/>
                </a:solidFill>
                <a:latin typeface="Arial Bold"/>
              </a:rPr>
              <a:t> </a:t>
            </a:r>
            <a:r>
              <a:rPr lang="en-US" sz="1498" spc="146">
                <a:solidFill>
                  <a:srgbClr val="000000"/>
                </a:solidFill>
                <a:latin typeface="Arial"/>
              </a:rPr>
              <a:t>becomes home secretary while </a:t>
            </a:r>
            <a:r>
              <a:rPr lang="en-US" sz="1498" spc="146">
                <a:solidFill>
                  <a:srgbClr val="0DA33B"/>
                </a:solidFill>
                <a:latin typeface="Arial Bold"/>
              </a:rPr>
              <a:t>Daniel O'Connell</a:t>
            </a:r>
            <a:r>
              <a:rPr lang="en-US" sz="1498" spc="146">
                <a:solidFill>
                  <a:srgbClr val="000000"/>
                </a:solidFill>
                <a:latin typeface="Arial Bold"/>
              </a:rPr>
              <a:t> </a:t>
            </a:r>
            <a:r>
              <a:rPr lang="en-US" sz="1498" spc="146">
                <a:solidFill>
                  <a:srgbClr val="000000"/>
                </a:solidFill>
                <a:latin typeface="Arial"/>
              </a:rPr>
              <a:t>is elected to Westminster</a:t>
            </a:r>
          </a:p>
        </p:txBody>
      </p:sp>
      <p:sp>
        <p:nvSpPr>
          <p:cNvPr name="TextBox 72" id="72"/>
          <p:cNvSpPr txBox="true"/>
          <p:nvPr/>
        </p:nvSpPr>
        <p:spPr>
          <a:xfrm rot="0">
            <a:off x="3969230" y="952500"/>
            <a:ext cx="10856043" cy="652656"/>
          </a:xfrm>
          <a:prstGeom prst="rect">
            <a:avLst/>
          </a:prstGeom>
        </p:spPr>
        <p:txBody>
          <a:bodyPr anchor="t" rtlCol="false" tIns="0" lIns="0" bIns="0" rIns="0">
            <a:spAutoFit/>
          </a:bodyPr>
          <a:lstStyle/>
          <a:p>
            <a:pPr algn="ctr">
              <a:lnSpc>
                <a:spcPts val="2457"/>
              </a:lnSpc>
              <a:spcBef>
                <a:spcPct val="0"/>
              </a:spcBef>
            </a:pPr>
            <a:r>
              <a:rPr lang="en-US" sz="1780" spc="174">
                <a:solidFill>
                  <a:srgbClr val="0DA33B"/>
                </a:solidFill>
                <a:latin typeface="Arial Bold"/>
              </a:rPr>
              <a:t>2.2 INVESTIGATE</a:t>
            </a:r>
            <a:r>
              <a:rPr lang="en-US" sz="1780" spc="174">
                <a:solidFill>
                  <a:srgbClr val="000000"/>
                </a:solidFill>
                <a:latin typeface="Arial"/>
              </a:rPr>
              <a:t> the role and significance of two leaders involved in the parliamentary tradition in Irish politics</a:t>
            </a:r>
          </a:p>
        </p:txBody>
      </p:sp>
      <p:sp>
        <p:nvSpPr>
          <p:cNvPr name="TextBox 73" id="73"/>
          <p:cNvSpPr txBox="true"/>
          <p:nvPr/>
        </p:nvSpPr>
        <p:spPr>
          <a:xfrm rot="0">
            <a:off x="9888436" y="7629265"/>
            <a:ext cx="2756009" cy="1037703"/>
          </a:xfrm>
          <a:prstGeom prst="rect">
            <a:avLst/>
          </a:prstGeom>
        </p:spPr>
        <p:txBody>
          <a:bodyPr anchor="t" rtlCol="false" tIns="0" lIns="0" bIns="0" rIns="0">
            <a:spAutoFit/>
          </a:bodyPr>
          <a:lstStyle/>
          <a:p>
            <a:pPr algn="ctr" marL="0" indent="0" lvl="0">
              <a:lnSpc>
                <a:spcPts val="2067"/>
              </a:lnSpc>
              <a:spcBef>
                <a:spcPct val="0"/>
              </a:spcBef>
            </a:pPr>
            <a:r>
              <a:rPr lang="en-US" sz="1498" spc="146">
                <a:solidFill>
                  <a:srgbClr val="0DA33B"/>
                </a:solidFill>
                <a:latin typeface="Arial Bold"/>
              </a:rPr>
              <a:t>Clontarf Meeting</a:t>
            </a:r>
            <a:r>
              <a:rPr lang="en-US" sz="1498" spc="146">
                <a:solidFill>
                  <a:srgbClr val="000000"/>
                </a:solidFill>
                <a:latin typeface="Arial Bold"/>
              </a:rPr>
              <a:t> </a:t>
            </a:r>
            <a:r>
              <a:rPr lang="en-US" sz="1498" spc="146">
                <a:solidFill>
                  <a:srgbClr val="000000"/>
                </a:solidFill>
                <a:latin typeface="Arial"/>
              </a:rPr>
              <a:t>is called off by </a:t>
            </a:r>
            <a:r>
              <a:rPr lang="en-US" sz="1498" spc="146">
                <a:solidFill>
                  <a:srgbClr val="0DA33B"/>
                </a:solidFill>
                <a:latin typeface="Arial Bold"/>
              </a:rPr>
              <a:t>O'Connell</a:t>
            </a:r>
            <a:r>
              <a:rPr lang="en-US" sz="1498" spc="146">
                <a:solidFill>
                  <a:srgbClr val="000000"/>
                </a:solidFill>
                <a:latin typeface="Arial Bold"/>
              </a:rPr>
              <a:t> </a:t>
            </a:r>
            <a:r>
              <a:rPr lang="en-US" sz="1498" spc="146">
                <a:solidFill>
                  <a:srgbClr val="000000"/>
                </a:solidFill>
                <a:latin typeface="Arial"/>
              </a:rPr>
              <a:t>to prevent British forces killing his followers.</a:t>
            </a:r>
          </a:p>
        </p:txBody>
      </p:sp>
      <p:sp>
        <p:nvSpPr>
          <p:cNvPr name="TextBox 74" id="74"/>
          <p:cNvSpPr txBox="true"/>
          <p:nvPr/>
        </p:nvSpPr>
        <p:spPr>
          <a:xfrm rot="0">
            <a:off x="1662167" y="7820176"/>
            <a:ext cx="2756009" cy="589922"/>
          </a:xfrm>
          <a:prstGeom prst="rect">
            <a:avLst/>
          </a:prstGeom>
        </p:spPr>
        <p:txBody>
          <a:bodyPr anchor="t" rtlCol="false" tIns="0" lIns="0" bIns="0" rIns="0">
            <a:spAutoFit/>
          </a:bodyPr>
          <a:lstStyle/>
          <a:p>
            <a:pPr algn="ctr" marL="0" indent="0" lvl="0">
              <a:lnSpc>
                <a:spcPts val="2297"/>
              </a:lnSpc>
              <a:spcBef>
                <a:spcPct val="0"/>
              </a:spcBef>
            </a:pPr>
            <a:r>
              <a:rPr lang="en-US" sz="1664" spc="163">
                <a:solidFill>
                  <a:srgbClr val="0DA33B"/>
                </a:solidFill>
                <a:latin typeface="Arial Bold"/>
              </a:rPr>
              <a:t>The Catholic Association</a:t>
            </a:r>
            <a:r>
              <a:rPr lang="en-US" sz="1664" spc="163">
                <a:solidFill>
                  <a:srgbClr val="000000"/>
                </a:solidFill>
                <a:latin typeface="Arial Bold"/>
              </a:rPr>
              <a:t> </a:t>
            </a:r>
            <a:r>
              <a:rPr lang="en-US" sz="1664" spc="163">
                <a:solidFill>
                  <a:srgbClr val="000000"/>
                </a:solidFill>
                <a:latin typeface="Arial"/>
              </a:rPr>
              <a:t>is founded</a:t>
            </a:r>
          </a:p>
        </p:txBody>
      </p:sp>
      <p:sp>
        <p:nvSpPr>
          <p:cNvPr name="TextBox 75" id="75"/>
          <p:cNvSpPr txBox="true"/>
          <p:nvPr/>
        </p:nvSpPr>
        <p:spPr>
          <a:xfrm rot="0">
            <a:off x="5593622" y="7567743"/>
            <a:ext cx="2756009" cy="1160748"/>
          </a:xfrm>
          <a:prstGeom prst="rect">
            <a:avLst/>
          </a:prstGeom>
        </p:spPr>
        <p:txBody>
          <a:bodyPr anchor="t" rtlCol="false" tIns="0" lIns="0" bIns="0" rIns="0">
            <a:spAutoFit/>
          </a:bodyPr>
          <a:lstStyle/>
          <a:p>
            <a:pPr algn="ctr" marL="0" indent="0" lvl="0">
              <a:lnSpc>
                <a:spcPts val="2297"/>
              </a:lnSpc>
              <a:spcBef>
                <a:spcPct val="0"/>
              </a:spcBef>
            </a:pPr>
            <a:r>
              <a:rPr lang="en-US" sz="1664" spc="163">
                <a:solidFill>
                  <a:srgbClr val="0DA33B"/>
                </a:solidFill>
                <a:latin typeface="Arial Bold"/>
              </a:rPr>
              <a:t>Roman Catholic Emancipation</a:t>
            </a:r>
            <a:r>
              <a:rPr lang="en-US" sz="1664" spc="163">
                <a:solidFill>
                  <a:srgbClr val="000000"/>
                </a:solidFill>
                <a:latin typeface="Arial Bold"/>
              </a:rPr>
              <a:t> </a:t>
            </a:r>
            <a:r>
              <a:rPr lang="en-US" sz="1664" spc="163">
                <a:solidFill>
                  <a:srgbClr val="000000"/>
                </a:solidFill>
                <a:latin typeface="Arial"/>
              </a:rPr>
              <a:t>is led by </a:t>
            </a:r>
            <a:r>
              <a:rPr lang="en-US" sz="1664" spc="163">
                <a:solidFill>
                  <a:srgbClr val="0DA33B"/>
                </a:solidFill>
                <a:latin typeface="Arial Bold"/>
              </a:rPr>
              <a:t>Daniel O'Connell</a:t>
            </a:r>
            <a:r>
              <a:rPr lang="en-US" sz="1664" spc="163">
                <a:solidFill>
                  <a:srgbClr val="000000"/>
                </a:solidFill>
                <a:latin typeface="Arial Bold"/>
              </a:rPr>
              <a:t> </a:t>
            </a:r>
            <a:r>
              <a:rPr lang="en-US" sz="1664" spc="163">
                <a:solidFill>
                  <a:srgbClr val="000000"/>
                </a:solidFill>
                <a:latin typeface="Arial"/>
              </a:rPr>
              <a:t>and is passed.</a:t>
            </a:r>
          </a:p>
        </p:txBody>
      </p:sp>
      <p:sp>
        <p:nvSpPr>
          <p:cNvPr name="TextBox 76" id="76"/>
          <p:cNvSpPr txBox="true"/>
          <p:nvPr/>
        </p:nvSpPr>
        <p:spPr>
          <a:xfrm rot="0">
            <a:off x="11841123" y="1877228"/>
            <a:ext cx="2756009" cy="1160748"/>
          </a:xfrm>
          <a:prstGeom prst="rect">
            <a:avLst/>
          </a:prstGeom>
        </p:spPr>
        <p:txBody>
          <a:bodyPr anchor="t" rtlCol="false" tIns="0" lIns="0" bIns="0" rIns="0">
            <a:spAutoFit/>
          </a:bodyPr>
          <a:lstStyle/>
          <a:p>
            <a:pPr algn="ctr" marL="0" indent="0" lvl="0">
              <a:lnSpc>
                <a:spcPts val="2297"/>
              </a:lnSpc>
              <a:spcBef>
                <a:spcPct val="0"/>
              </a:spcBef>
            </a:pPr>
            <a:r>
              <a:rPr lang="en-US" sz="1664" spc="163">
                <a:solidFill>
                  <a:srgbClr val="0DA33B"/>
                </a:solidFill>
                <a:latin typeface="Arial Bold"/>
              </a:rPr>
              <a:t>The Great Famine</a:t>
            </a:r>
            <a:r>
              <a:rPr lang="en-US" sz="1664" spc="163">
                <a:solidFill>
                  <a:srgbClr val="000000"/>
                </a:solidFill>
                <a:latin typeface="Arial"/>
              </a:rPr>
              <a:t> begins in Ireland as </a:t>
            </a:r>
            <a:r>
              <a:rPr lang="en-US" sz="1664" spc="163">
                <a:solidFill>
                  <a:srgbClr val="0DA33B"/>
                </a:solidFill>
                <a:latin typeface="Arial Bold"/>
              </a:rPr>
              <a:t>the first blight</a:t>
            </a:r>
            <a:r>
              <a:rPr lang="en-US" sz="1664" spc="163">
                <a:solidFill>
                  <a:srgbClr val="000000"/>
                </a:solidFill>
                <a:latin typeface="Arial Bold"/>
              </a:rPr>
              <a:t> </a:t>
            </a:r>
            <a:r>
              <a:rPr lang="en-US" sz="1664" spc="163">
                <a:solidFill>
                  <a:srgbClr val="000000"/>
                </a:solidFill>
                <a:latin typeface="Arial"/>
              </a:rPr>
              <a:t>causes </a:t>
            </a:r>
            <a:r>
              <a:rPr lang="en-US" sz="1664" spc="163">
                <a:solidFill>
                  <a:srgbClr val="0DA33B"/>
                </a:solidFill>
                <a:latin typeface="Arial Bold"/>
              </a:rPr>
              <a:t>the potato crop fails</a:t>
            </a:r>
          </a:p>
        </p:txBody>
      </p:sp>
      <p:sp>
        <p:nvSpPr>
          <p:cNvPr name="TextBox 77" id="77"/>
          <p:cNvSpPr txBox="true"/>
          <p:nvPr/>
        </p:nvSpPr>
        <p:spPr>
          <a:xfrm rot="0">
            <a:off x="13911418" y="7567743"/>
            <a:ext cx="2756009" cy="1160748"/>
          </a:xfrm>
          <a:prstGeom prst="rect">
            <a:avLst/>
          </a:prstGeom>
        </p:spPr>
        <p:txBody>
          <a:bodyPr anchor="t" rtlCol="false" tIns="0" lIns="0" bIns="0" rIns="0">
            <a:spAutoFit/>
          </a:bodyPr>
          <a:lstStyle/>
          <a:p>
            <a:pPr algn="ctr" marL="0" indent="0" lvl="0">
              <a:lnSpc>
                <a:spcPts val="2297"/>
              </a:lnSpc>
              <a:spcBef>
                <a:spcPct val="0"/>
              </a:spcBef>
            </a:pPr>
            <a:r>
              <a:rPr lang="en-US" sz="1664" spc="163">
                <a:solidFill>
                  <a:srgbClr val="0DA33B"/>
                </a:solidFill>
                <a:latin typeface="Arial Bold"/>
              </a:rPr>
              <a:t>Daniel O’Connell</a:t>
            </a:r>
            <a:r>
              <a:rPr lang="en-US" sz="1664" spc="163">
                <a:solidFill>
                  <a:srgbClr val="000000"/>
                </a:solidFill>
                <a:latin typeface="Arial"/>
              </a:rPr>
              <a:t> dies in Italy and is returned to Ireland for burial in </a:t>
            </a:r>
            <a:r>
              <a:rPr lang="en-US" sz="1664" spc="163">
                <a:solidFill>
                  <a:srgbClr val="0DA33B"/>
                </a:solidFill>
                <a:latin typeface="Arial Bold"/>
              </a:rPr>
              <a:t>Glasnevin Cemetery</a:t>
            </a:r>
          </a:p>
        </p:txBody>
      </p:sp>
      <p:sp>
        <p:nvSpPr>
          <p:cNvPr name="TextBox 78" id="78"/>
          <p:cNvSpPr txBox="true"/>
          <p:nvPr/>
        </p:nvSpPr>
        <p:spPr>
          <a:xfrm rot="0">
            <a:off x="7798437" y="2014399"/>
            <a:ext cx="2756009" cy="875335"/>
          </a:xfrm>
          <a:prstGeom prst="rect">
            <a:avLst/>
          </a:prstGeom>
        </p:spPr>
        <p:txBody>
          <a:bodyPr anchor="t" rtlCol="false" tIns="0" lIns="0" bIns="0" rIns="0">
            <a:spAutoFit/>
          </a:bodyPr>
          <a:lstStyle/>
          <a:p>
            <a:pPr algn="ctr" marL="0" indent="0" lvl="0">
              <a:lnSpc>
                <a:spcPts val="2297"/>
              </a:lnSpc>
              <a:spcBef>
                <a:spcPct val="0"/>
              </a:spcBef>
            </a:pPr>
            <a:r>
              <a:rPr lang="en-US" sz="1664" spc="163">
                <a:solidFill>
                  <a:srgbClr val="0DA33B"/>
                </a:solidFill>
                <a:latin typeface="Arial Bold"/>
              </a:rPr>
              <a:t>Repeal Campaign</a:t>
            </a:r>
            <a:r>
              <a:rPr lang="en-US" sz="1664" spc="163">
                <a:solidFill>
                  <a:srgbClr val="000000"/>
                </a:solidFill>
                <a:latin typeface="Arial Bold"/>
              </a:rPr>
              <a:t> </a:t>
            </a:r>
            <a:r>
              <a:rPr lang="en-US" sz="1664" spc="163">
                <a:solidFill>
                  <a:srgbClr val="000000"/>
                </a:solidFill>
                <a:latin typeface="Arial"/>
              </a:rPr>
              <a:t>is led by </a:t>
            </a:r>
            <a:r>
              <a:rPr lang="en-US" sz="1664" spc="163">
                <a:solidFill>
                  <a:srgbClr val="0DA33B"/>
                </a:solidFill>
                <a:latin typeface="Arial Bold"/>
              </a:rPr>
              <a:t>Daniel O'Connell</a:t>
            </a:r>
            <a:r>
              <a:rPr lang="en-US" sz="1664" spc="163">
                <a:solidFill>
                  <a:srgbClr val="000000"/>
                </a:solidFill>
                <a:latin typeface="Arial Bold"/>
              </a:rPr>
              <a:t> </a:t>
            </a:r>
            <a:r>
              <a:rPr lang="en-US" sz="1664" spc="163">
                <a:solidFill>
                  <a:srgbClr val="000000"/>
                </a:solidFill>
                <a:latin typeface="Arial"/>
              </a:rPr>
              <a:t>but failed.</a:t>
            </a:r>
          </a:p>
        </p:txBody>
      </p:sp>
      <p:sp>
        <p:nvSpPr>
          <p:cNvPr name="TextBox 79" id="79"/>
          <p:cNvSpPr txBox="true"/>
          <p:nvPr/>
        </p:nvSpPr>
        <p:spPr>
          <a:xfrm rot="0">
            <a:off x="7828793" y="-53075"/>
            <a:ext cx="2765745" cy="394473"/>
          </a:xfrm>
          <a:prstGeom prst="rect">
            <a:avLst/>
          </a:prstGeom>
        </p:spPr>
        <p:txBody>
          <a:bodyPr anchor="t" rtlCol="false" tIns="0" lIns="0" bIns="0" rIns="0">
            <a:spAutoFit/>
          </a:bodyPr>
          <a:lstStyle/>
          <a:p>
            <a:pPr algn="ctr">
              <a:lnSpc>
                <a:spcPts val="2948"/>
              </a:lnSpc>
            </a:pPr>
            <a:r>
              <a:rPr lang="en-US" sz="2106">
                <a:solidFill>
                  <a:srgbClr val="0DA33B"/>
                </a:solidFill>
                <a:latin typeface="Old Standard Bold"/>
              </a:rPr>
              <a:t>Chapter 15</a:t>
            </a:r>
          </a:p>
        </p:txBody>
      </p:sp>
      <p:grpSp>
        <p:nvGrpSpPr>
          <p:cNvPr name="Group 80" id="80"/>
          <p:cNvGrpSpPr/>
          <p:nvPr/>
        </p:nvGrpSpPr>
        <p:grpSpPr>
          <a:xfrm rot="0">
            <a:off x="4288036" y="479415"/>
            <a:ext cx="4837376" cy="505983"/>
            <a:chOff x="0" y="0"/>
            <a:chExt cx="1271940" cy="133043"/>
          </a:xfrm>
        </p:grpSpPr>
        <p:sp>
          <p:nvSpPr>
            <p:cNvPr name="Freeform 81" id="81"/>
            <p:cNvSpPr/>
            <p:nvPr/>
          </p:nvSpPr>
          <p:spPr>
            <a:xfrm flipH="false" flipV="false" rot="0">
              <a:off x="0" y="0"/>
              <a:ext cx="1271940" cy="133043"/>
            </a:xfrm>
            <a:custGeom>
              <a:avLst/>
              <a:gdLst/>
              <a:ahLst/>
              <a:cxnLst/>
              <a:rect r="r" b="b" t="t" l="l"/>
              <a:pathLst>
                <a:path h="133043" w="1271940">
                  <a:moveTo>
                    <a:pt x="6402" y="0"/>
                  </a:moveTo>
                  <a:lnTo>
                    <a:pt x="1265538" y="0"/>
                  </a:lnTo>
                  <a:cubicBezTo>
                    <a:pt x="1267236" y="0"/>
                    <a:pt x="1268865" y="674"/>
                    <a:pt x="1270065" y="1875"/>
                  </a:cubicBezTo>
                  <a:cubicBezTo>
                    <a:pt x="1271266" y="3076"/>
                    <a:pt x="1271940" y="4704"/>
                    <a:pt x="1271940" y="6402"/>
                  </a:cubicBezTo>
                  <a:lnTo>
                    <a:pt x="1271940" y="126641"/>
                  </a:lnTo>
                  <a:cubicBezTo>
                    <a:pt x="1271940" y="130177"/>
                    <a:pt x="1269074" y="133043"/>
                    <a:pt x="1265538" y="133043"/>
                  </a:cubicBezTo>
                  <a:lnTo>
                    <a:pt x="6402" y="133043"/>
                  </a:lnTo>
                  <a:cubicBezTo>
                    <a:pt x="4704" y="133043"/>
                    <a:pt x="3076" y="132369"/>
                    <a:pt x="1875" y="131168"/>
                  </a:cubicBezTo>
                  <a:cubicBezTo>
                    <a:pt x="674" y="129968"/>
                    <a:pt x="0" y="128339"/>
                    <a:pt x="0" y="126641"/>
                  </a:cubicBezTo>
                  <a:lnTo>
                    <a:pt x="0" y="6402"/>
                  </a:lnTo>
                  <a:cubicBezTo>
                    <a:pt x="0" y="2866"/>
                    <a:pt x="2866" y="0"/>
                    <a:pt x="6402" y="0"/>
                  </a:cubicBezTo>
                  <a:close/>
                </a:path>
              </a:pathLst>
            </a:custGeom>
            <a:solidFill>
              <a:srgbClr val="0DA33B"/>
            </a:solidFill>
          </p:spPr>
        </p:sp>
        <p:sp>
          <p:nvSpPr>
            <p:cNvPr name="TextBox 82" id="82"/>
            <p:cNvSpPr txBox="true"/>
            <p:nvPr/>
          </p:nvSpPr>
          <p:spPr>
            <a:xfrm>
              <a:off x="0" y="-47625"/>
              <a:ext cx="1271940" cy="180668"/>
            </a:xfrm>
            <a:prstGeom prst="rect">
              <a:avLst/>
            </a:prstGeom>
          </p:spPr>
          <p:txBody>
            <a:bodyPr anchor="ctr" rtlCol="false" tIns="71556" lIns="71556" bIns="71556" rIns="71556"/>
            <a:lstStyle/>
            <a:p>
              <a:pPr algn="ctr">
                <a:lnSpc>
                  <a:spcPts val="3551"/>
                </a:lnSpc>
              </a:pPr>
              <a:r>
                <a:rPr lang="en-US" sz="2573" spc="252">
                  <a:solidFill>
                    <a:srgbClr val="FFFFFF"/>
                  </a:solidFill>
                  <a:latin typeface="Questrial"/>
                </a:rPr>
                <a:t>IRELAND IN THE 1800S</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074620" y="0"/>
            <a:ext cx="14138760" cy="9725311"/>
          </a:xfrm>
          <a:custGeom>
            <a:avLst/>
            <a:gdLst/>
            <a:ahLst/>
            <a:cxnLst/>
            <a:rect r="r" b="b" t="t" l="l"/>
            <a:pathLst>
              <a:path h="9725311" w="14138760">
                <a:moveTo>
                  <a:pt x="0" y="0"/>
                </a:moveTo>
                <a:lnTo>
                  <a:pt x="14138760" y="0"/>
                </a:lnTo>
                <a:lnTo>
                  <a:pt x="1413876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20899"/>
            <a:ext cx="15609955"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Just as the </a:t>
            </a:r>
            <a:r>
              <a:rPr lang="en-US" sz="3000">
                <a:solidFill>
                  <a:srgbClr val="000000"/>
                </a:solidFill>
                <a:latin typeface="Arial Bold"/>
              </a:rPr>
              <a:t>Great Famine</a:t>
            </a:r>
            <a:r>
              <a:rPr lang="en-US" sz="3000">
                <a:solidFill>
                  <a:srgbClr val="000000"/>
                </a:solidFill>
                <a:latin typeface="Arial"/>
              </a:rPr>
              <a:t> began in 1845, O’Connell’s health began to fail. His last speech in the House of Commons in February 1847 was an impassioned plea for help for the Irish people dying of starvation. He died on a pilgrimage to Rome in May 1847.</a:t>
            </a:r>
          </a:p>
          <a:p>
            <a:pPr algn="just">
              <a:lnSpc>
                <a:spcPts val="4200"/>
              </a:lnSpc>
            </a:pPr>
            <a:r>
              <a:rPr lang="en-US" sz="3000">
                <a:solidFill>
                  <a:srgbClr val="000000"/>
                </a:solidFill>
                <a:latin typeface="Arial"/>
              </a:rPr>
              <a:t>O’Connell’s approach to political action – rejecting the use of force and relying on mass organisation of people – influenced people like </a:t>
            </a:r>
            <a:r>
              <a:rPr lang="en-US" sz="3000">
                <a:solidFill>
                  <a:srgbClr val="000000"/>
                </a:solidFill>
                <a:latin typeface="Arial Bold"/>
              </a:rPr>
              <a:t>Mahatma Gandhi</a:t>
            </a:r>
            <a:r>
              <a:rPr lang="en-US" sz="3000">
                <a:solidFill>
                  <a:srgbClr val="000000"/>
                </a:solidFill>
                <a:latin typeface="Arial"/>
              </a:rPr>
              <a:t> and </a:t>
            </a:r>
            <a:r>
              <a:rPr lang="en-US" sz="3000">
                <a:solidFill>
                  <a:srgbClr val="000000"/>
                </a:solidFill>
                <a:latin typeface="Arial Bold"/>
              </a:rPr>
              <a:t>Martin Luther King</a:t>
            </a:r>
            <a:r>
              <a:rPr lang="en-US" sz="3000">
                <a:solidFill>
                  <a:srgbClr val="000000"/>
                </a:solidFill>
                <a:latin typeface="Arial"/>
              </a:rPr>
              <a:t> during the 20th Century. He was also an inspiration to the American campaigner for the abolition of slavery in the USA, Frederick Douglas, who said of O'Connell; "</a:t>
            </a:r>
            <a:r>
              <a:rPr lang="en-US" sz="3000">
                <a:solidFill>
                  <a:srgbClr val="000000"/>
                </a:solidFill>
                <a:latin typeface="Arial Italics"/>
              </a:rPr>
              <a:t>I have heard many speakers within the last four years - speakers of the first order; but I confess, I have never heard one by whom I was more completely captivated than by Mr O'Connell</a:t>
            </a:r>
            <a:r>
              <a:rPr lang="en-US" sz="3000">
                <a:solidFill>
                  <a:srgbClr val="000000"/>
                </a:solidFill>
                <a:latin typeface="Arial"/>
              </a:rPr>
              <a:t>."</a:t>
            </a:r>
          </a:p>
          <a:p>
            <a:pPr algn="just">
              <a:lnSpc>
                <a:spcPts val="4200"/>
              </a:lnSpc>
            </a:pPr>
            <a:r>
              <a:rPr lang="en-US" sz="3000">
                <a:solidFill>
                  <a:srgbClr val="000000"/>
                </a:solidFill>
                <a:latin typeface="Arial"/>
              </a:rPr>
              <a:t>In Ireland, the rejection of violence was also presented in politics like people like</a:t>
            </a:r>
            <a:r>
              <a:rPr lang="en-US" sz="3000">
                <a:solidFill>
                  <a:srgbClr val="000000"/>
                </a:solidFill>
                <a:latin typeface="Arial"/>
              </a:rPr>
              <a:t> </a:t>
            </a:r>
            <a:r>
              <a:rPr lang="en-US" sz="3000">
                <a:solidFill>
                  <a:srgbClr val="000000"/>
                </a:solidFill>
                <a:latin typeface="Arial Bold"/>
              </a:rPr>
              <a:t>Charles Stewart Parnell, John Redmond </a:t>
            </a:r>
            <a:r>
              <a:rPr lang="en-US" sz="3000">
                <a:solidFill>
                  <a:srgbClr val="000000"/>
                </a:solidFill>
                <a:latin typeface="Arial"/>
              </a:rPr>
              <a:t>and </a:t>
            </a:r>
            <a:r>
              <a:rPr lang="en-US" sz="3000">
                <a:solidFill>
                  <a:srgbClr val="000000"/>
                </a:solidFill>
                <a:latin typeface="Arial Bold"/>
              </a:rPr>
              <a:t>John Hume</a:t>
            </a:r>
            <a:r>
              <a:rPr lang="en-US" sz="3000">
                <a:solidFill>
                  <a:srgbClr val="000000"/>
                </a:solidFill>
                <a:latin typeface="Arial"/>
              </a:rPr>
              <a:t>. </a:t>
            </a:r>
            <a:r>
              <a:rPr lang="en-US" sz="3000">
                <a:solidFill>
                  <a:srgbClr val="000000"/>
                </a:solidFill>
                <a:latin typeface="Arial Bold"/>
              </a:rPr>
              <a:t>William Gladstone</a:t>
            </a:r>
            <a:r>
              <a:rPr lang="en-US" sz="3000">
                <a:solidFill>
                  <a:srgbClr val="000000"/>
                </a:solidFill>
                <a:latin typeface="Arial"/>
              </a:rPr>
              <a:t>, British Prime Minister in 1870s and 1880s, described O’Connell as “</a:t>
            </a:r>
            <a:r>
              <a:rPr lang="en-US" sz="3000">
                <a:solidFill>
                  <a:srgbClr val="000000"/>
                </a:solidFill>
                <a:latin typeface="Arial Italics"/>
              </a:rPr>
              <a:t>the greatest popular leader the world has ever seen</a:t>
            </a:r>
            <a:r>
              <a:rPr lang="en-US" sz="3000">
                <a:solidFill>
                  <a:srgbClr val="000000"/>
                </a:solidFill>
                <a:latin typeface="Arial"/>
              </a:rPr>
              <a:t>”.</a:t>
            </a:r>
            <a:r>
              <a:rPr lang="en-US" sz="3000">
                <a:solidFill>
                  <a:srgbClr val="000000"/>
                </a:solidFill>
                <a:latin typeface="Arial"/>
              </a:rPr>
              <a:t> </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Death and legacy</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4121886" cy="5143500"/>
          </a:xfrm>
          <a:custGeom>
            <a:avLst/>
            <a:gdLst/>
            <a:ahLst/>
            <a:cxnLst/>
            <a:rect r="r" b="b" t="t" l="l"/>
            <a:pathLst>
              <a:path h="5143500" w="4121886">
                <a:moveTo>
                  <a:pt x="0" y="0"/>
                </a:moveTo>
                <a:lnTo>
                  <a:pt x="4121886" y="0"/>
                </a:lnTo>
                <a:lnTo>
                  <a:pt x="4121886" y="5143500"/>
                </a:lnTo>
                <a:lnTo>
                  <a:pt x="0" y="5143500"/>
                </a:lnTo>
                <a:lnTo>
                  <a:pt x="0" y="0"/>
                </a:lnTo>
                <a:close/>
              </a:path>
            </a:pathLst>
          </a:custGeom>
          <a:blipFill>
            <a:blip r:embed="rId6"/>
            <a:stretch>
              <a:fillRect l="0" t="0" r="0" b="0"/>
            </a:stretch>
          </a:blipFill>
        </p:spPr>
      </p:sp>
      <p:sp>
        <p:nvSpPr>
          <p:cNvPr name="Freeform 11" id="11"/>
          <p:cNvSpPr/>
          <p:nvPr/>
        </p:nvSpPr>
        <p:spPr>
          <a:xfrm flipH="false" flipV="false" rot="0">
            <a:off x="5280524" y="4601871"/>
            <a:ext cx="7616569" cy="5123440"/>
          </a:xfrm>
          <a:custGeom>
            <a:avLst/>
            <a:gdLst/>
            <a:ahLst/>
            <a:cxnLst/>
            <a:rect r="r" b="b" t="t" l="l"/>
            <a:pathLst>
              <a:path h="5123440" w="7616569">
                <a:moveTo>
                  <a:pt x="0" y="0"/>
                </a:moveTo>
                <a:lnTo>
                  <a:pt x="7616569" y="0"/>
                </a:lnTo>
                <a:lnTo>
                  <a:pt x="7616569" y="5123440"/>
                </a:lnTo>
                <a:lnTo>
                  <a:pt x="0" y="5123440"/>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
        <p:nvSpPr>
          <p:cNvPr name="TextBox 15" id="15"/>
          <p:cNvSpPr txBox="true"/>
          <p:nvPr/>
        </p:nvSpPr>
        <p:spPr>
          <a:xfrm rot="0">
            <a:off x="5470483" y="1655022"/>
            <a:ext cx="2523381" cy="479424"/>
          </a:xfrm>
          <a:prstGeom prst="rect">
            <a:avLst/>
          </a:prstGeom>
        </p:spPr>
        <p:txBody>
          <a:bodyPr anchor="t" rtlCol="false" tIns="0" lIns="0" bIns="0" rIns="0">
            <a:spAutoFit/>
          </a:bodyPr>
          <a:lstStyle/>
          <a:p>
            <a:pPr algn="ctr">
              <a:lnSpc>
                <a:spcPts val="3500"/>
              </a:lnSpc>
            </a:pPr>
            <a:r>
              <a:rPr lang="en-US" sz="2500">
                <a:solidFill>
                  <a:srgbClr val="0DA33B"/>
                </a:solidFill>
                <a:latin typeface="Arial"/>
              </a:rPr>
              <a:t>Mahatma Gandhi </a:t>
            </a:r>
          </a:p>
        </p:txBody>
      </p:sp>
      <p:sp>
        <p:nvSpPr>
          <p:cNvPr name="TextBox 16" id="16"/>
          <p:cNvSpPr txBox="true"/>
          <p:nvPr/>
        </p:nvSpPr>
        <p:spPr>
          <a:xfrm rot="0">
            <a:off x="9745683" y="1655022"/>
            <a:ext cx="2575620" cy="479424"/>
          </a:xfrm>
          <a:prstGeom prst="rect">
            <a:avLst/>
          </a:prstGeom>
        </p:spPr>
        <p:txBody>
          <a:bodyPr anchor="t" rtlCol="false" tIns="0" lIns="0" bIns="0" rIns="0">
            <a:spAutoFit/>
          </a:bodyPr>
          <a:lstStyle/>
          <a:p>
            <a:pPr algn="ctr">
              <a:lnSpc>
                <a:spcPts val="3500"/>
              </a:lnSpc>
            </a:pPr>
            <a:r>
              <a:rPr lang="en-US" sz="2500">
                <a:solidFill>
                  <a:srgbClr val="0DA33B"/>
                </a:solidFill>
                <a:latin typeface="Arial"/>
              </a:rPr>
              <a:t>Frederick Douglas</a:t>
            </a:r>
          </a:p>
        </p:txBody>
      </p:sp>
      <p:sp>
        <p:nvSpPr>
          <p:cNvPr name="TextBox 17" id="17"/>
          <p:cNvSpPr txBox="true"/>
          <p:nvPr/>
        </p:nvSpPr>
        <p:spPr>
          <a:xfrm rot="0">
            <a:off x="13400799" y="5746873"/>
            <a:ext cx="3034754" cy="479424"/>
          </a:xfrm>
          <a:prstGeom prst="rect">
            <a:avLst/>
          </a:prstGeom>
        </p:spPr>
        <p:txBody>
          <a:bodyPr anchor="t" rtlCol="false" tIns="0" lIns="0" bIns="0" rIns="0">
            <a:spAutoFit/>
          </a:bodyPr>
          <a:lstStyle/>
          <a:p>
            <a:pPr algn="ctr">
              <a:lnSpc>
                <a:spcPts val="3500"/>
              </a:lnSpc>
            </a:pPr>
            <a:r>
              <a:rPr lang="en-US" sz="2500">
                <a:solidFill>
                  <a:srgbClr val="0DA33B"/>
                </a:solidFill>
                <a:latin typeface="Arial"/>
              </a:rPr>
              <a:t>Martin Luther King Jr </a:t>
            </a:r>
          </a:p>
        </p:txBody>
      </p:sp>
      <p:sp>
        <p:nvSpPr>
          <p:cNvPr name="AutoShape 18" id="18"/>
          <p:cNvSpPr/>
          <p:nvPr/>
        </p:nvSpPr>
        <p:spPr>
          <a:xfrm flipH="true">
            <a:off x="4807686" y="2134446"/>
            <a:ext cx="1347338" cy="437304"/>
          </a:xfrm>
          <a:prstGeom prst="line">
            <a:avLst/>
          </a:prstGeom>
          <a:ln cap="flat" w="38100">
            <a:solidFill>
              <a:srgbClr val="0DA33B"/>
            </a:solidFill>
            <a:prstDash val="solid"/>
            <a:headEnd type="none" len="sm" w="sm"/>
            <a:tailEnd type="arrow" len="sm" w="med"/>
          </a:ln>
        </p:spPr>
      </p:sp>
      <p:sp>
        <p:nvSpPr>
          <p:cNvPr name="AutoShape 19" id="19"/>
          <p:cNvSpPr/>
          <p:nvPr/>
        </p:nvSpPr>
        <p:spPr>
          <a:xfrm>
            <a:off x="11729994" y="2134446"/>
            <a:ext cx="1625961" cy="437304"/>
          </a:xfrm>
          <a:prstGeom prst="line">
            <a:avLst/>
          </a:prstGeom>
          <a:ln cap="flat" w="38100">
            <a:solidFill>
              <a:srgbClr val="0DA33B"/>
            </a:solidFill>
            <a:prstDash val="solid"/>
            <a:headEnd type="none" len="sm" w="sm"/>
            <a:tailEnd type="arrow" len="sm" w="med"/>
          </a:ln>
        </p:spPr>
      </p:sp>
      <p:sp>
        <p:nvSpPr>
          <p:cNvPr name="AutoShape 20" id="20"/>
          <p:cNvSpPr/>
          <p:nvPr/>
        </p:nvSpPr>
        <p:spPr>
          <a:xfrm flipH="true">
            <a:off x="12897093" y="6226297"/>
            <a:ext cx="1684437" cy="937294"/>
          </a:xfrm>
          <a:prstGeom prst="line">
            <a:avLst/>
          </a:prstGeom>
          <a:ln cap="flat" w="38100">
            <a:solidFill>
              <a:srgbClr val="0DA33B"/>
            </a:solidFill>
            <a:prstDash val="solid"/>
            <a:headEnd type="none" len="sm" w="sm"/>
            <a:tailEnd type="arrow" len="sm" w="med"/>
          </a:ln>
        </p:spPr>
      </p:sp>
      <p:sp>
        <p:nvSpPr>
          <p:cNvPr name="Freeform 21" id="21"/>
          <p:cNvSpPr/>
          <p:nvPr/>
        </p:nvSpPr>
        <p:spPr>
          <a:xfrm flipH="false" flipV="false" rot="0">
            <a:off x="13355955" y="0"/>
            <a:ext cx="3583305" cy="5143500"/>
          </a:xfrm>
          <a:custGeom>
            <a:avLst/>
            <a:gdLst/>
            <a:ahLst/>
            <a:cxnLst/>
            <a:rect r="r" b="b" t="t" l="l"/>
            <a:pathLst>
              <a:path h="5143500" w="3583305">
                <a:moveTo>
                  <a:pt x="0" y="0"/>
                </a:moveTo>
                <a:lnTo>
                  <a:pt x="3583305" y="0"/>
                </a:lnTo>
                <a:lnTo>
                  <a:pt x="3583305" y="5143500"/>
                </a:lnTo>
                <a:lnTo>
                  <a:pt x="0" y="5143500"/>
                </a:lnTo>
                <a:lnTo>
                  <a:pt x="0" y="0"/>
                </a:lnTo>
                <a:close/>
              </a:path>
            </a:pathLst>
          </a:custGeom>
          <a:blipFill>
            <a:blip r:embed="rId11"/>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173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the French Revolution influence O’Connell?</a:t>
            </a:r>
          </a:p>
          <a:p>
            <a:pPr algn="l" marL="539749" indent="-269875" lvl="1">
              <a:lnSpc>
                <a:spcPts val="3499"/>
              </a:lnSpc>
              <a:buAutoNum type="arabicPeriod" startAt="1"/>
            </a:pPr>
            <a:r>
              <a:rPr lang="en-US" sz="2499">
                <a:solidFill>
                  <a:srgbClr val="0DA33B"/>
                </a:solidFill>
                <a:latin typeface="Arial"/>
              </a:rPr>
              <a:t>How did the Catholic Association campaign for emancipation?</a:t>
            </a:r>
          </a:p>
          <a:p>
            <a:pPr algn="l" marL="539749" indent="-269875" lvl="1">
              <a:lnSpc>
                <a:spcPts val="3499"/>
              </a:lnSpc>
              <a:buAutoNum type="arabicPeriod" startAt="1"/>
            </a:pPr>
            <a:r>
              <a:rPr lang="en-US" sz="2499">
                <a:solidFill>
                  <a:srgbClr val="0DA33B"/>
                </a:solidFill>
                <a:latin typeface="Arial"/>
              </a:rPr>
              <a:t>What happened in 1828?</a:t>
            </a:r>
          </a:p>
          <a:p>
            <a:pPr algn="l" marL="539749" indent="-269875" lvl="1">
              <a:lnSpc>
                <a:spcPts val="3499"/>
              </a:lnSpc>
              <a:buAutoNum type="arabicPeriod" startAt="1"/>
            </a:pPr>
            <a:r>
              <a:rPr lang="en-US" sz="2499">
                <a:solidFill>
                  <a:srgbClr val="0DA33B"/>
                </a:solidFill>
                <a:latin typeface="Arial"/>
              </a:rPr>
              <a:t>How did the British government respond to O’Connell’s election? Why did they do this?</a:t>
            </a:r>
          </a:p>
          <a:p>
            <a:pPr algn="l" marL="539749" indent="-269875" lvl="1">
              <a:lnSpc>
                <a:spcPts val="3499"/>
              </a:lnSpc>
              <a:buAutoNum type="arabicPeriod" startAt="1"/>
            </a:pPr>
            <a:r>
              <a:rPr lang="en-US" sz="2499">
                <a:solidFill>
                  <a:srgbClr val="0DA33B"/>
                </a:solidFill>
                <a:latin typeface="Arial"/>
              </a:rPr>
              <a:t>What were monster meetings? Why was the British government afraid of them?</a:t>
            </a:r>
          </a:p>
          <a:p>
            <a:pPr algn="l" marL="539749" indent="-269875" lvl="1">
              <a:lnSpc>
                <a:spcPts val="3499"/>
              </a:lnSpc>
              <a:buAutoNum type="arabicPeriod" startAt="1"/>
            </a:pPr>
            <a:r>
              <a:rPr lang="en-US" sz="2499">
                <a:solidFill>
                  <a:srgbClr val="0DA33B"/>
                </a:solidFill>
                <a:latin typeface="Arial"/>
              </a:rPr>
              <a:t>How did O’Connell respond to the banning of the Clontarf meeting? What impact did this have on the Repeal movement?</a:t>
            </a:r>
          </a:p>
          <a:p>
            <a:pPr algn="l" marL="539749" indent="-269875" lvl="1">
              <a:lnSpc>
                <a:spcPts val="3499"/>
              </a:lnSpc>
              <a:buAutoNum type="arabicPeriod" startAt="1"/>
            </a:pPr>
            <a:r>
              <a:rPr lang="en-US" sz="2499">
                <a:solidFill>
                  <a:srgbClr val="0DA33B"/>
                </a:solidFill>
                <a:latin typeface="Arial"/>
              </a:rPr>
              <a:t>What was O’Connell’s legacy and impact on (a) Ireland; and (b) the rest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15.4: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15.4: summary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1801-1847</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892296"/>
            <a:ext cx="15609955" cy="48482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Limited industrialisation took place around Dublin and Belfast. Most of the country remained rural and most farmers were small landholders who rented from landlords. </a:t>
            </a:r>
          </a:p>
          <a:p>
            <a:pPr algn="l" marL="647702" indent="-323851" lvl="1">
              <a:lnSpc>
                <a:spcPts val="4200"/>
              </a:lnSpc>
              <a:buFont typeface="Arial"/>
              <a:buChar char="•"/>
            </a:pPr>
            <a:r>
              <a:rPr lang="en-US" sz="3000">
                <a:solidFill>
                  <a:srgbClr val="000000"/>
                </a:solidFill>
                <a:latin typeface="Arial"/>
              </a:rPr>
              <a:t>Factories brought thousands of people to work in the cities, where they lived in cramped and dirty conditions. They worked long hours for low pay and were suspectible to many diseases because of poor sanitation and diet.</a:t>
            </a:r>
          </a:p>
          <a:p>
            <a:pPr algn="l" marL="647702" indent="-323851" lvl="1">
              <a:lnSpc>
                <a:spcPts val="4200"/>
              </a:lnSpc>
              <a:buFont typeface="Arial"/>
              <a:buChar char="•"/>
            </a:pPr>
            <a:r>
              <a:rPr lang="en-US" sz="3000">
                <a:solidFill>
                  <a:srgbClr val="000000"/>
                </a:solidFill>
                <a:latin typeface="Arial"/>
              </a:rPr>
              <a:t>Catholics were excluded from sitting in parliament. Daniel O’Connell led the successful campaign for Catholic Emancipation in 1828, using mass protests and peaceful campaigning. </a:t>
            </a:r>
          </a:p>
          <a:p>
            <a:pPr algn="l" marL="647702" indent="-323851" lvl="1">
              <a:lnSpc>
                <a:spcPts val="4200"/>
              </a:lnSpc>
              <a:buFont typeface="Arial"/>
              <a:buChar char="•"/>
            </a:pPr>
            <a:r>
              <a:rPr lang="en-US" sz="3000">
                <a:solidFill>
                  <a:srgbClr val="000000"/>
                </a:solidFill>
                <a:latin typeface="Arial"/>
              </a:rPr>
              <a:t>However, he failed to achieve the repeal of the Union in the 1840s.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Reflecting on... Ireland in the 1800s</a:t>
            </a:r>
          </a:p>
        </p:txBody>
      </p:sp>
      <p:sp>
        <p:nvSpPr>
          <p:cNvPr name="TextBox 7" id="7"/>
          <p:cNvSpPr txBox="true"/>
          <p:nvPr/>
        </p:nvSpPr>
        <p:spPr>
          <a:xfrm rot="0">
            <a:off x="1028700" y="2130424"/>
            <a:ext cx="15609955" cy="26574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It is difficult not to see O'Connell's failure to achieve repeal of the Union as a missed opportunity in Irish history. His commitment to peaceful means was in start contrast to those who went before him in the United Irishmen and those who came after him in the various Irish Republican movements. The failure of non-violent mass protest convinced many of the next generation that the only solution to Ireland's problems lay with the gun.</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0" id="10"/>
          <p:cNvSpPr txBox="true"/>
          <p:nvPr/>
        </p:nvSpPr>
        <p:spPr>
          <a:xfrm rot="0">
            <a:off x="708660" y="3497263"/>
            <a:ext cx="16230600" cy="3149599"/>
          </a:xfrm>
          <a:prstGeom prst="rect">
            <a:avLst/>
          </a:prstGeom>
        </p:spPr>
        <p:txBody>
          <a:bodyPr anchor="t" rtlCol="false" tIns="0" lIns="0" bIns="0" rIns="0">
            <a:spAutoFit/>
          </a:bodyPr>
          <a:lstStyle/>
          <a:p>
            <a:pPr algn="ctr">
              <a:lnSpc>
                <a:spcPts val="4900"/>
              </a:lnSpc>
              <a:spcBef>
                <a:spcPct val="0"/>
              </a:spcBef>
            </a:pPr>
            <a:r>
              <a:rPr lang="en-US" sz="3500">
                <a:solidFill>
                  <a:srgbClr val="0DA33B"/>
                </a:solidFill>
                <a:latin typeface="Arial Bold"/>
              </a:rPr>
              <a:t>P.248 Write keywords for Where I Live and the House and Apartment into the front of hardbacks and learn.</a:t>
            </a:r>
          </a:p>
          <a:p>
            <a:pPr algn="ctr">
              <a:lnSpc>
                <a:spcPts val="4900"/>
              </a:lnSpc>
              <a:spcBef>
                <a:spcPct val="0"/>
              </a:spcBef>
            </a:pPr>
            <a:r>
              <a:rPr lang="en-US" sz="3500">
                <a:solidFill>
                  <a:srgbClr val="0DA33B"/>
                </a:solidFill>
                <a:latin typeface="Arial Bold"/>
              </a:rPr>
              <a:t>P.62  &amp; 63: Meaitseáil</a:t>
            </a:r>
          </a:p>
          <a:p>
            <a:pPr algn="ctr">
              <a:lnSpc>
                <a:spcPts val="4900"/>
              </a:lnSpc>
              <a:spcBef>
                <a:spcPct val="0"/>
              </a:spcBef>
            </a:pPr>
            <a:r>
              <a:rPr lang="en-US" sz="3500">
                <a:solidFill>
                  <a:srgbClr val="0DA33B"/>
                </a:solidFill>
                <a:latin typeface="Arial Bold"/>
              </a:rPr>
              <a:t>P.214 Meaitseáil</a:t>
            </a:r>
          </a:p>
          <a:p>
            <a:pPr algn="ctr">
              <a:lnSpc>
                <a:spcPts val="4900"/>
              </a:lnSpc>
              <a:spcBef>
                <a:spcPct val="0"/>
              </a:spcBef>
            </a:pPr>
            <a:r>
              <a:rPr lang="en-US" sz="3500">
                <a:solidFill>
                  <a:srgbClr val="0DA33B"/>
                </a:solidFill>
                <a:latin typeface="Arial Bold"/>
              </a:rPr>
              <a:t>P.215 Tráth na gCeist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2" id="12"/>
          <p:cNvGrpSpPr/>
          <p:nvPr/>
        </p:nvGrpSpPr>
        <p:grpSpPr>
          <a:xfrm rot="0">
            <a:off x="1028700" y="1943095"/>
            <a:ext cx="15609955" cy="6070599"/>
            <a:chOff x="0" y="0"/>
            <a:chExt cx="20813273" cy="8094133"/>
          </a:xfrm>
        </p:grpSpPr>
        <p:sp>
          <p:nvSpPr>
            <p:cNvPr name="TextBox 13" id="13"/>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4" id="14"/>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
        <p:nvSpPr>
          <p:cNvPr name="TextBox 15" id="15"/>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Fifteen: Ireland in the 1800s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Bold"/>
              </a:rPr>
              <a:t>2.2 INVESTIGATE </a:t>
            </a:r>
            <a:r>
              <a:rPr lang="en-US" sz="3000">
                <a:solidFill>
                  <a:srgbClr val="000000"/>
                </a:solidFill>
                <a:latin typeface="Arial"/>
              </a:rPr>
              <a:t>the role and significance of </a:t>
            </a:r>
            <a:r>
              <a:rPr lang="en-US" sz="3000">
                <a:solidFill>
                  <a:srgbClr val="000000"/>
                </a:solidFill>
                <a:latin typeface="Arial Bold"/>
              </a:rPr>
              <a:t>two</a:t>
            </a:r>
            <a:r>
              <a:rPr lang="en-US" sz="3000">
                <a:solidFill>
                  <a:srgbClr val="000000"/>
                </a:solidFill>
                <a:latin typeface="Arial"/>
              </a:rPr>
              <a:t> leaders involved in the parliamentary tradition in Irish politics</a:t>
            </a:r>
          </a:p>
          <a:p>
            <a:pPr algn="l" marL="1295403" indent="-431801" lvl="2">
              <a:lnSpc>
                <a:spcPts val="4200"/>
              </a:lnSpc>
              <a:buFont typeface="Arial"/>
              <a:buChar char="⚬"/>
            </a:pPr>
            <a:r>
              <a:rPr lang="en-US" sz="3000">
                <a:solidFill>
                  <a:srgbClr val="000000"/>
                </a:solidFill>
                <a:latin typeface="Arial"/>
              </a:rPr>
              <a:t>First Leader – Daniel O’Connell</a:t>
            </a:r>
          </a:p>
          <a:p>
            <a:pPr algn="l" marL="1295403" indent="-431801" lvl="2">
              <a:lnSpc>
                <a:spcPts val="4200"/>
              </a:lnSpc>
              <a:buFont typeface="Arial"/>
              <a:buChar char="⚬"/>
            </a:pPr>
            <a:r>
              <a:rPr lang="en-US" sz="3000">
                <a:solidFill>
                  <a:srgbClr val="000000"/>
                </a:solidFill>
                <a:latin typeface="Arial"/>
              </a:rPr>
              <a:t>Second Leader – Charles Stewart Parnell</a:t>
            </a:r>
          </a:p>
          <a:p>
            <a:pPr algn="l" marL="647702" indent="-323851" lvl="1">
              <a:lnSpc>
                <a:spcPts val="4200"/>
              </a:lnSpc>
              <a:buFont typeface="Arial"/>
              <a:buChar char="•"/>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a:t>
            </a:r>
            <a:r>
              <a:rPr lang="en-US" sz="3000">
                <a:solidFill>
                  <a:srgbClr val="000000"/>
                </a:solidFill>
                <a:latin typeface="Arial Bold"/>
              </a:rPr>
              <a:t>DISCUSS</a:t>
            </a:r>
            <a:r>
              <a:rPr lang="en-US" sz="3000">
                <a:solidFill>
                  <a:srgbClr val="000000"/>
                </a:solidFill>
                <a:latin typeface="Arial"/>
              </a:rPr>
              <a:t> the historical roots of a contentious or controversial issue or theme in the contemporary world</a:t>
            </a:r>
          </a:p>
          <a:p>
            <a:pPr algn="l" marL="647702" indent="-323851" lvl="1">
              <a:lnSpc>
                <a:spcPts val="4200"/>
              </a:lnSpc>
              <a:buFont typeface="Arial"/>
              <a:buChar char="•"/>
            </a:pPr>
            <a:r>
              <a:rPr lang="en-US" sz="3000">
                <a:solidFill>
                  <a:srgbClr val="000000"/>
                </a:solidFill>
                <a:latin typeface="Arial Bold"/>
              </a:rPr>
              <a:t>1.3 APPRECIATE </a:t>
            </a:r>
            <a:r>
              <a:rPr lang="en-US" sz="3000">
                <a:solidFill>
                  <a:srgbClr val="000000"/>
                </a:solidFill>
                <a:latin typeface="Arial"/>
              </a:rPr>
              <a:t>their cultural inheritance through recognising historically significant places and buildings and discussing why historical personalities, events and issues are commemorated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Fifteen: Ireland in the 1800s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O'Connell Monument, Dublin, Republic of Ireland</a:t>
            </a:r>
          </a:p>
          <a:p>
            <a:pPr algn="l">
              <a:lnSpc>
                <a:spcPts val="3500"/>
              </a:lnSpc>
            </a:pPr>
            <a:r>
              <a:rPr lang="en-US" sz="2500">
                <a:solidFill>
                  <a:srgbClr val="000000"/>
                </a:solidFill>
                <a:latin typeface="Arial"/>
              </a:rPr>
              <a:t>Derrynane House, Caherdaniel, County Kerry</a:t>
            </a:r>
          </a:p>
          <a:p>
            <a:pPr algn="l">
              <a:lnSpc>
                <a:spcPts val="3500"/>
              </a:lnSpc>
            </a:pPr>
            <a:r>
              <a:rPr lang="en-US" sz="2500">
                <a:solidFill>
                  <a:srgbClr val="000000"/>
                </a:solidFill>
                <a:latin typeface="Arial"/>
              </a:rPr>
              <a:t>Emancipation Stone, Dunmanway, County Cork</a:t>
            </a:r>
          </a:p>
          <a:p>
            <a:pPr algn="l">
              <a:lnSpc>
                <a:spcPts val="3500"/>
              </a:lnSpc>
            </a:pPr>
            <a:r>
              <a:rPr lang="en-US" sz="2500">
                <a:solidFill>
                  <a:srgbClr val="000000"/>
                </a:solidFill>
                <a:latin typeface="Arial"/>
              </a:rPr>
              <a:t>Clongowes Wood College Chapel, Clane, County Kildare</a:t>
            </a:r>
          </a:p>
          <a:p>
            <a:pPr algn="l">
              <a:lnSpc>
                <a:spcPts val="3500"/>
              </a:lnSpc>
            </a:pPr>
            <a:r>
              <a:rPr lang="en-US" sz="2500">
                <a:solidFill>
                  <a:srgbClr val="000000"/>
                </a:solidFill>
                <a:latin typeface="Arial"/>
              </a:rPr>
              <a:t>Palace of Westminster, London, England</a:t>
            </a:r>
          </a:p>
          <a:p>
            <a:pPr algn="l">
              <a:lnSpc>
                <a:spcPts val="3500"/>
              </a:lnSpc>
            </a:pPr>
          </a:p>
        </p:txBody>
      </p:sp>
      <p:sp>
        <p:nvSpPr>
          <p:cNvPr name="TextBox 14" id="14"/>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Daniel O'Connell</a:t>
            </a:r>
          </a:p>
          <a:p>
            <a:pPr algn="l">
              <a:lnSpc>
                <a:spcPts val="3500"/>
              </a:lnSpc>
            </a:pPr>
            <a:r>
              <a:rPr lang="en-US" sz="2500">
                <a:solidFill>
                  <a:srgbClr val="000000"/>
                </a:solidFill>
                <a:latin typeface="Arial"/>
              </a:rPr>
              <a:t>Henry Grattan</a:t>
            </a:r>
          </a:p>
          <a:p>
            <a:pPr algn="l">
              <a:lnSpc>
                <a:spcPts val="3500"/>
              </a:lnSpc>
            </a:pPr>
            <a:r>
              <a:rPr lang="en-US" sz="2500">
                <a:solidFill>
                  <a:srgbClr val="000000"/>
                </a:solidFill>
                <a:latin typeface="Arial"/>
              </a:rPr>
              <a:t>Robert Peel</a:t>
            </a:r>
          </a:p>
          <a:p>
            <a:pPr algn="l">
              <a:lnSpc>
                <a:spcPts val="3500"/>
              </a:lnSpc>
            </a:pPr>
            <a:r>
              <a:rPr lang="en-US" sz="2500">
                <a:solidFill>
                  <a:srgbClr val="000000"/>
                </a:solidFill>
                <a:latin typeface="Arial"/>
              </a:rPr>
              <a:t>Arthur Wellesley, 1st Duke of Wellington</a:t>
            </a:r>
          </a:p>
          <a:p>
            <a:pPr algn="l">
              <a:lnSpc>
                <a:spcPts val="3500"/>
              </a:lnSpc>
            </a:pPr>
            <a:r>
              <a:rPr lang="en-US" sz="2500">
                <a:solidFill>
                  <a:srgbClr val="000000"/>
                </a:solidFill>
                <a:latin typeface="Arial"/>
              </a:rPr>
              <a:t>John Keogh</a:t>
            </a:r>
          </a:p>
          <a:p>
            <a:pPr algn="l">
              <a:lnSpc>
                <a:spcPts val="3500"/>
              </a:lnSpc>
            </a:pPr>
            <a:r>
              <a:rPr lang="en-US" sz="2500">
                <a:solidFill>
                  <a:srgbClr val="000000"/>
                </a:solidFill>
                <a:latin typeface="Arial"/>
              </a:rPr>
              <a:t>Richard Lalor Sheil</a:t>
            </a:r>
          </a:p>
          <a:p>
            <a:pPr algn="l">
              <a:lnSpc>
                <a:spcPts val="3500"/>
              </a:lnSpc>
            </a:pPr>
            <a:r>
              <a:rPr lang="en-US" sz="2500">
                <a:solidFill>
                  <a:srgbClr val="000000"/>
                </a:solidFill>
                <a:latin typeface="Arial"/>
              </a:rPr>
              <a:t>Sir Francis Burdett</a:t>
            </a:r>
          </a:p>
          <a:p>
            <a:pPr algn="l">
              <a:lnSpc>
                <a:spcPts val="3500"/>
              </a:lnSpc>
            </a:pPr>
            <a:r>
              <a:rPr lang="en-US" sz="2500">
                <a:solidFill>
                  <a:srgbClr val="000000"/>
                </a:solidFill>
                <a:latin typeface="Arial"/>
              </a:rPr>
              <a:t>Bishop James Doyle</a:t>
            </a:r>
          </a:p>
          <a:p>
            <a:pPr algn="l">
              <a:lnSpc>
                <a:spcPts val="3500"/>
              </a:lnSpc>
            </a:pPr>
            <a:r>
              <a:rPr lang="en-US" sz="2500">
                <a:solidFill>
                  <a:srgbClr val="000000"/>
                </a:solidFill>
                <a:latin typeface="Arial"/>
              </a:rPr>
              <a:t>William Cobbett</a:t>
            </a:r>
          </a:p>
          <a:p>
            <a:pPr algn="l">
              <a:lnSpc>
                <a:spcPts val="3500"/>
              </a:lnSpc>
            </a:pPr>
            <a:r>
              <a:rPr lang="en-US" sz="2500">
                <a:solidFill>
                  <a:srgbClr val="000000"/>
                </a:solidFill>
                <a:latin typeface="Arial"/>
              </a:rPr>
              <a:t>Edward Cooke</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After the 1800 Act of Union, Britain and Ireland were united under one government in Westminster for the first time. The two islands were very different, however. Ireland was primarily an agricultural economy with many small farmers, most of whom were tenants of landlords. Britain, on the other hand, was a rapidly industrialising country as the Industrial Revolution began, introducing faster means of production and transport. In response to the Act of Union, Irish nationalists fought campaigns seeking full equality for Catholics and the restoration of an Irish parliament. In the early half of the 19th century bore witness to Daniel O'Connell, the Liberator.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543609"/>
            <a:ext cx="18288000" cy="1419226"/>
          </a:xfrm>
          <a:prstGeom prst="rect">
            <a:avLst/>
          </a:prstGeom>
        </p:spPr>
        <p:txBody>
          <a:bodyPr anchor="t" rtlCol="false" tIns="0" lIns="0" bIns="0" rIns="0">
            <a:spAutoFit/>
          </a:bodyPr>
          <a:lstStyle/>
          <a:p>
            <a:pPr algn="ctr">
              <a:lnSpc>
                <a:spcPts val="10499"/>
              </a:lnSpc>
            </a:pPr>
            <a:r>
              <a:rPr lang="en-US" sz="7499" spc="337">
                <a:solidFill>
                  <a:srgbClr val="0DA33B"/>
                </a:solidFill>
                <a:latin typeface="Arial Bold"/>
              </a:rPr>
              <a:t>15.1: LIFE IN IRELAND IN THE 1800S</a:t>
            </a:r>
          </a:p>
        </p:txBody>
      </p:sp>
      <p:sp>
        <p:nvSpPr>
          <p:cNvPr name="TextBox 8" id="8"/>
          <p:cNvSpPr txBox="true"/>
          <p:nvPr/>
        </p:nvSpPr>
        <p:spPr>
          <a:xfrm rot="0">
            <a:off x="0" y="3883335"/>
            <a:ext cx="18288000"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15.1: life in ireland in the 1800s</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15</a:t>
            </a:r>
          </a:p>
        </p:txBody>
      </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1801-1847</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Ireland after the Act of Union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From 1801 to 1841, the population of the island had reached 8.2 million, up from 5.5 million.</a:t>
            </a:r>
          </a:p>
          <a:p>
            <a:pPr algn="l">
              <a:lnSpc>
                <a:spcPts val="4200"/>
              </a:lnSpc>
            </a:pPr>
            <a:r>
              <a:rPr lang="en-US" sz="3000">
                <a:solidFill>
                  <a:srgbClr val="000000"/>
                </a:solidFill>
                <a:latin typeface="Arial"/>
              </a:rPr>
              <a:t>While s</a:t>
            </a:r>
            <a:r>
              <a:rPr lang="en-US" sz="3000">
                <a:solidFill>
                  <a:srgbClr val="000000"/>
                </a:solidFill>
                <a:latin typeface="Arial"/>
              </a:rPr>
              <a:t>ome parts of Ireland were industrialised such as Belfast and Dublin but not to the same extent as Britain. Ireland did not have coal (to power factories) or iron resources and did not use steam engines to the extent that Britain did. Nonetheless, Ireland did have railways and canals for the transportation of people and goods. Ulster had a successful </a:t>
            </a:r>
            <a:r>
              <a:rPr lang="en-US" sz="3000">
                <a:solidFill>
                  <a:srgbClr val="000000"/>
                </a:solidFill>
                <a:latin typeface="Arial Bold Italics"/>
              </a:rPr>
              <a:t>textiles industries</a:t>
            </a:r>
            <a:r>
              <a:rPr lang="en-US" sz="3000">
                <a:solidFill>
                  <a:srgbClr val="000000"/>
                </a:solidFill>
                <a:latin typeface="Arial"/>
              </a:rPr>
              <a:t> particularly </a:t>
            </a:r>
            <a:r>
              <a:rPr lang="en-US" sz="3000">
                <a:solidFill>
                  <a:srgbClr val="000000"/>
                </a:solidFill>
                <a:latin typeface="Arial Italics"/>
              </a:rPr>
              <a:t>linen.</a:t>
            </a:r>
            <a:r>
              <a:rPr lang="en-US" sz="3000">
                <a:solidFill>
                  <a:srgbClr val="000000"/>
                </a:solidFill>
                <a:latin typeface="Arial"/>
              </a:rPr>
              <a:t> Irish lace and linen was considered the best in the world as well as a flourishing, rising </a:t>
            </a:r>
            <a:r>
              <a:rPr lang="en-US" sz="3000">
                <a:solidFill>
                  <a:srgbClr val="000000"/>
                </a:solidFill>
                <a:latin typeface="Arial Bold"/>
              </a:rPr>
              <a:t>shipbuilding industry</a:t>
            </a:r>
            <a:r>
              <a:rPr lang="en-US" sz="3000">
                <a:solidFill>
                  <a:srgbClr val="000000"/>
                </a:solidFill>
                <a:latin typeface="Arial"/>
              </a:rPr>
              <a:t>. Dublin's industry was primarily wool and Guinness. Most of rural Ireland's exports to Britain went through Dublin port.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Life in Belfast and Dublin</a:t>
            </a:r>
          </a:p>
        </p:txBody>
      </p:sp>
      <p:sp>
        <p:nvSpPr>
          <p:cNvPr name="TextBox 8" id="8"/>
          <p:cNvSpPr txBox="true"/>
          <p:nvPr/>
        </p:nvSpPr>
        <p:spPr>
          <a:xfrm rot="0">
            <a:off x="1028700" y="2139949"/>
            <a:ext cx="9378700"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Life was difficult for the poorest people in Dublin, Belfast and other Irish cities.</a:t>
            </a:r>
          </a:p>
          <a:p>
            <a:pPr algn="l" marL="539754" indent="-269877" lvl="1">
              <a:lnSpc>
                <a:spcPts val="3500"/>
              </a:lnSpc>
              <a:buFont typeface="Arial"/>
              <a:buChar char="•"/>
            </a:pPr>
            <a:r>
              <a:rPr lang="en-US" sz="2500">
                <a:solidFill>
                  <a:srgbClr val="000000"/>
                </a:solidFill>
                <a:latin typeface="Arial"/>
              </a:rPr>
              <a:t>Overcrowding became a serious problem, with many tentaments being built that were unsanitary while also leading to one, sometimes two families living in just one room.</a:t>
            </a:r>
          </a:p>
          <a:p>
            <a:pPr algn="l" marL="539754" indent="-269877" lvl="1">
              <a:lnSpc>
                <a:spcPts val="3500"/>
              </a:lnSpc>
              <a:buFont typeface="Arial"/>
              <a:buChar char="•"/>
            </a:pPr>
            <a:r>
              <a:rPr lang="en-US" sz="2500">
                <a:solidFill>
                  <a:srgbClr val="000000"/>
                </a:solidFill>
                <a:latin typeface="Arial"/>
              </a:rPr>
              <a:t>Diseases such as </a:t>
            </a:r>
            <a:r>
              <a:rPr lang="en-US" sz="2500">
                <a:solidFill>
                  <a:srgbClr val="000000"/>
                </a:solidFill>
                <a:latin typeface="Arial Bold"/>
              </a:rPr>
              <a:t>typhoid, cholera, smallpox, scarlet fever</a:t>
            </a:r>
            <a:r>
              <a:rPr lang="en-US" sz="2500">
                <a:solidFill>
                  <a:srgbClr val="000000"/>
                </a:solidFill>
                <a:latin typeface="Arial"/>
              </a:rPr>
              <a:t> and </a:t>
            </a:r>
            <a:r>
              <a:rPr lang="en-US" sz="2500">
                <a:solidFill>
                  <a:srgbClr val="000000"/>
                </a:solidFill>
                <a:latin typeface="Arial Bold"/>
              </a:rPr>
              <a:t>tuberculosis</a:t>
            </a:r>
            <a:r>
              <a:rPr lang="en-US" sz="2500">
                <a:solidFill>
                  <a:srgbClr val="000000"/>
                </a:solidFill>
                <a:latin typeface="Arial"/>
              </a:rPr>
              <a:t> were common. Infant death rates were also high.</a:t>
            </a:r>
          </a:p>
          <a:p>
            <a:pPr algn="l" marL="539754" indent="-269877" lvl="1">
              <a:lnSpc>
                <a:spcPts val="3500"/>
              </a:lnSpc>
              <a:buFont typeface="Arial"/>
              <a:buChar char="•"/>
            </a:pPr>
            <a:r>
              <a:rPr lang="en-US" sz="2500">
                <a:solidFill>
                  <a:srgbClr val="000000"/>
                </a:solidFill>
                <a:latin typeface="Arial"/>
              </a:rPr>
              <a:t>Adults and children both worked in factories and on the docks to make enough money to support their families. It was common to work from 5.30 am until 8pm, six days a week, with only Sundays off. </a:t>
            </a:r>
          </a:p>
          <a:p>
            <a:pPr algn="l" marL="539754" indent="-269877" lvl="1">
              <a:lnSpc>
                <a:spcPts val="3500"/>
              </a:lnSpc>
              <a:buFont typeface="Arial"/>
              <a:buChar char="•"/>
            </a:pPr>
            <a:r>
              <a:rPr lang="en-US" sz="2500">
                <a:solidFill>
                  <a:srgbClr val="000000"/>
                </a:solidFill>
                <a:latin typeface="Arial"/>
              </a:rPr>
              <a:t>Employment was casual, competition was high for jobs so it meant low wages.</a:t>
            </a:r>
          </a:p>
          <a:p>
            <a:pPr algn="l" marL="539754" indent="-269877" lvl="1">
              <a:lnSpc>
                <a:spcPts val="3500"/>
              </a:lnSpc>
              <a:buFont typeface="Arial"/>
              <a:buChar char="•"/>
            </a:pPr>
            <a:r>
              <a:rPr lang="en-US" sz="2500">
                <a:solidFill>
                  <a:srgbClr val="000000"/>
                </a:solidFill>
                <a:latin typeface="Arial"/>
              </a:rPr>
              <a:t>Fighting and drinking were popular past-times leading to a high crime.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
        <p:nvSpPr>
          <p:cNvPr name="Freeform 14" id="14"/>
          <p:cNvSpPr/>
          <p:nvPr/>
        </p:nvSpPr>
        <p:spPr>
          <a:xfrm flipH="false" flipV="false" rot="0">
            <a:off x="10407400" y="3179741"/>
            <a:ext cx="6531860" cy="4987966"/>
          </a:xfrm>
          <a:custGeom>
            <a:avLst/>
            <a:gdLst/>
            <a:ahLst/>
            <a:cxnLst/>
            <a:rect r="r" b="b" t="t" l="l"/>
            <a:pathLst>
              <a:path h="4987966" w="6531860">
                <a:moveTo>
                  <a:pt x="0" y="0"/>
                </a:moveTo>
                <a:lnTo>
                  <a:pt x="6531860" y="0"/>
                </a:lnTo>
                <a:lnTo>
                  <a:pt x="6531860" y="4987966"/>
                </a:lnTo>
                <a:lnTo>
                  <a:pt x="0" y="4987966"/>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Life in rural Ireland in the 1800s</a:t>
            </a:r>
          </a:p>
        </p:txBody>
      </p:sp>
      <p:sp>
        <p:nvSpPr>
          <p:cNvPr name="TextBox 8" id="8"/>
          <p:cNvSpPr txBox="true"/>
          <p:nvPr/>
        </p:nvSpPr>
        <p:spPr>
          <a:xfrm rot="0">
            <a:off x="1028700" y="1640031"/>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1841, over 70% of Ireland’s population was still living in the countryside on farms whereas the majority of Britain's population lived in towns and cities. Ireland's population had doubled in under a century. Reasons for this increase included: </a:t>
            </a:r>
          </a:p>
          <a:p>
            <a:pPr algn="l" marL="539754" indent="-269877" lvl="1">
              <a:lnSpc>
                <a:spcPts val="3500"/>
              </a:lnSpc>
              <a:buFont typeface="Arial"/>
              <a:buChar char="•"/>
            </a:pPr>
            <a:r>
              <a:rPr lang="en-US" sz="2500">
                <a:solidFill>
                  <a:srgbClr val="000000"/>
                </a:solidFill>
                <a:latin typeface="Arial"/>
              </a:rPr>
              <a:t>The Irish tended to marry young and have large families.</a:t>
            </a:r>
          </a:p>
          <a:p>
            <a:pPr algn="l" marL="539754" indent="-269877" lvl="1">
              <a:lnSpc>
                <a:spcPts val="3500"/>
              </a:lnSpc>
              <a:buFont typeface="Arial"/>
              <a:buChar char="•"/>
            </a:pPr>
            <a:r>
              <a:rPr lang="en-US" sz="2500">
                <a:solidFill>
                  <a:srgbClr val="000000"/>
                </a:solidFill>
                <a:latin typeface="Arial"/>
              </a:rPr>
              <a:t>Enclosure, improvements to farming, and new machinery produced more food than before.</a:t>
            </a:r>
          </a:p>
          <a:p>
            <a:pPr algn="l">
              <a:lnSpc>
                <a:spcPts val="3500"/>
              </a:lnSpc>
            </a:pPr>
            <a:r>
              <a:rPr lang="en-US" sz="2500">
                <a:solidFill>
                  <a:srgbClr val="000000"/>
                </a:solidFill>
                <a:latin typeface="Arial"/>
              </a:rPr>
              <a:t>Ireland exported livestock, such as cattle, and grain to Britain. There was no real effort to industrialise Ireland the way Britain was industrialised at the time. It was claimed that Britain would work better if Ireland produced the food to feed both islands and Britain did the same with industrialised goods. </a:t>
            </a:r>
          </a:p>
          <a:p>
            <a:pPr algn="l">
              <a:lnSpc>
                <a:spcPts val="3500"/>
              </a:lnSpc>
            </a:pPr>
            <a:r>
              <a:rPr lang="en-US" sz="2500">
                <a:solidFill>
                  <a:srgbClr val="000000"/>
                </a:solidFill>
                <a:latin typeface="Arial"/>
              </a:rPr>
              <a:t>Most land was owned by landowners who were descendants of the planters. The Irish rented and farmed this land. Irish people rented and farmed this land, growing crops to feed to feed their families and pay their rent. Most farmers in Ireland were tenant farmers. There were two types:</a:t>
            </a:r>
          </a:p>
          <a:p>
            <a:pPr algn="l" marL="539754" indent="-269877" lvl="1">
              <a:lnSpc>
                <a:spcPts val="3500"/>
              </a:lnSpc>
              <a:buFont typeface="Arial"/>
              <a:buChar char="•"/>
            </a:pPr>
            <a:r>
              <a:rPr lang="en-US" sz="2500">
                <a:solidFill>
                  <a:srgbClr val="000000"/>
                </a:solidFill>
                <a:latin typeface="Arial Bold"/>
              </a:rPr>
              <a:t>Large farmers</a:t>
            </a:r>
            <a:r>
              <a:rPr lang="en-US" sz="2500">
                <a:solidFill>
                  <a:srgbClr val="000000"/>
                </a:solidFill>
                <a:latin typeface="Arial"/>
              </a:rPr>
              <a:t> were </a:t>
            </a:r>
            <a:r>
              <a:rPr lang="en-US" sz="2500" u="sng">
                <a:solidFill>
                  <a:srgbClr val="000000"/>
                </a:solidFill>
                <a:latin typeface="Arial"/>
              </a:rPr>
              <a:t>farmers who rented more than 30 acres</a:t>
            </a:r>
            <a:r>
              <a:rPr lang="en-US" sz="2500">
                <a:solidFill>
                  <a:srgbClr val="000000"/>
                </a:solidFill>
                <a:latin typeface="Arial"/>
              </a:rPr>
              <a:t>. They were able to hire help to work the land. Their diet consisted of meat, milk, potatoes and vegetables.</a:t>
            </a:r>
          </a:p>
          <a:p>
            <a:pPr algn="l" marL="539754" indent="-269877" lvl="1">
              <a:lnSpc>
                <a:spcPts val="3500"/>
              </a:lnSpc>
              <a:buFont typeface="Arial"/>
              <a:buChar char="•"/>
            </a:pPr>
            <a:r>
              <a:rPr lang="en-US" sz="2500">
                <a:solidFill>
                  <a:srgbClr val="000000"/>
                </a:solidFill>
                <a:latin typeface="Arial Bold"/>
              </a:rPr>
              <a:t>Small famers</a:t>
            </a:r>
            <a:r>
              <a:rPr lang="en-US" sz="2500">
                <a:solidFill>
                  <a:srgbClr val="000000"/>
                </a:solidFill>
                <a:latin typeface="Arial"/>
              </a:rPr>
              <a:t> were </a:t>
            </a:r>
            <a:r>
              <a:rPr lang="en-US" sz="2500" u="sng">
                <a:solidFill>
                  <a:srgbClr val="000000"/>
                </a:solidFill>
                <a:latin typeface="Arial"/>
              </a:rPr>
              <a:t>farmers who rented between five and 30 acres</a:t>
            </a:r>
            <a:r>
              <a:rPr lang="en-US" sz="2500">
                <a:solidFill>
                  <a:srgbClr val="000000"/>
                </a:solidFill>
                <a:latin typeface="Arial"/>
              </a:rPr>
              <a:t>. They subdivided their land amongst all their sons. Their diet consisted of potatoes and milk.</a:t>
            </a:r>
          </a:p>
          <a:p>
            <a:pPr algn="l">
              <a:lnSpc>
                <a:spcPts val="3500"/>
              </a:lnSpc>
            </a:pPr>
            <a:r>
              <a:rPr lang="en-US" sz="2500">
                <a:solidFill>
                  <a:srgbClr val="000000"/>
                </a:solidFill>
                <a:latin typeface="Arial"/>
              </a:rPr>
              <a:t>Poorer people worked as labourers. </a:t>
            </a:r>
            <a:r>
              <a:rPr lang="en-US" sz="2500">
                <a:solidFill>
                  <a:srgbClr val="000000"/>
                </a:solidFill>
                <a:latin typeface="Arial Bold"/>
              </a:rPr>
              <a:t>Cottiers</a:t>
            </a:r>
            <a:r>
              <a:rPr lang="en-US" sz="2500">
                <a:solidFill>
                  <a:srgbClr val="000000"/>
                </a:solidFill>
                <a:latin typeface="Arial"/>
              </a:rPr>
              <a:t> were </a:t>
            </a:r>
            <a:r>
              <a:rPr lang="en-US" sz="2500" u="sng">
                <a:solidFill>
                  <a:srgbClr val="000000"/>
                </a:solidFill>
                <a:latin typeface="Arial"/>
              </a:rPr>
              <a:t>labourers who rented one acre from a farmer</a:t>
            </a:r>
            <a:r>
              <a:rPr lang="en-US" sz="2500">
                <a:solidFill>
                  <a:srgbClr val="000000"/>
                </a:solidFill>
                <a:latin typeface="Arial"/>
              </a:rPr>
              <a:t>. They usually paid their rent by working for the farmer. They had a one-room thatched cottage and grew potatoes. In 1845, there were one million Irish cottiers – including their families, that made up 4 million people; HALF THE POPULATION!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720215" y="0"/>
            <a:ext cx="14847570" cy="9772650"/>
          </a:xfrm>
          <a:custGeom>
            <a:avLst/>
            <a:gdLst/>
            <a:ahLst/>
            <a:cxnLst/>
            <a:rect r="r" b="b" t="t" l="l"/>
            <a:pathLst>
              <a:path h="9772650" w="14847570">
                <a:moveTo>
                  <a:pt x="0" y="0"/>
                </a:moveTo>
                <a:lnTo>
                  <a:pt x="14847570" y="0"/>
                </a:lnTo>
                <a:lnTo>
                  <a:pt x="14847570" y="9772650"/>
                </a:lnTo>
                <a:lnTo>
                  <a:pt x="0" y="9772650"/>
                </a:lnTo>
                <a:lnTo>
                  <a:pt x="0" y="0"/>
                </a:lnTo>
                <a:close/>
              </a:path>
            </a:pathLst>
          </a:custGeom>
          <a:blipFill>
            <a:blip r:embed="rId6"/>
            <a:stretch>
              <a:fillRect l="-1797" t="-2971" r="-1566" b="-3454"/>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Fifteen: Ireland in the 1800s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DAFpqxIVXj8</dc:identifier>
  <dcterms:modified xsi:type="dcterms:W3CDTF">2011-08-01T06:04:30Z</dcterms:modified>
  <cp:revision>1</cp:revision>
  <dc:title>Ch. 15 - Ireland in the 1800s; Catholic Emancipation</dc:title>
</cp:coreProperties>
</file>